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Narrow"/>
          <a:ea typeface="Arial Narrow"/>
          <a:cs typeface="Arial Narrow"/>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ED8"/>
          </a:solidFill>
        </a:fill>
      </a:tcStyle>
    </a:wholeTbl>
    <a:band2H>
      <a:tcTxStyle b="def" i="def"/>
      <a:tcStyle>
        <a:tcBdr/>
        <a:fill>
          <a:solidFill>
            <a:srgbClr val="E6E8EC"/>
          </a:solidFill>
        </a:fill>
      </a:tcStyle>
    </a:band2H>
    <a:firstCol>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Narrow"/>
          <a:ea typeface="Arial Narrow"/>
          <a:cs typeface="Arial Narrow"/>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5CC"/>
          </a:solidFill>
        </a:fill>
      </a:tcStyle>
    </a:wholeTbl>
    <a:band2H>
      <a:tcTxStyle b="def" i="def"/>
      <a:tcStyle>
        <a:tcBdr/>
        <a:fill>
          <a:solidFill>
            <a:srgbClr val="FCEBE7"/>
          </a:solidFill>
        </a:fill>
      </a:tcStyle>
    </a:band2H>
    <a:firstCol>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Narrow"/>
          <a:ea typeface="Arial Narrow"/>
          <a:cs typeface="Arial Narrow"/>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AD7"/>
          </a:solidFill>
        </a:fill>
      </a:tcStyle>
    </a:wholeTbl>
    <a:band2H>
      <a:tcTxStyle b="def" i="def"/>
      <a:tcStyle>
        <a:tcBdr/>
        <a:fill>
          <a:solidFill>
            <a:srgbClr val="E6EDEC"/>
          </a:solidFill>
        </a:fill>
      </a:tcStyle>
    </a:band2H>
    <a:firstCol>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Narrow"/>
          <a:ea typeface="Arial Narrow"/>
          <a:cs typeface="Arial Narrow"/>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Narrow"/>
          <a:ea typeface="Arial Narrow"/>
          <a:cs typeface="Arial Narrow"/>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Narrow"/>
          <a:ea typeface="Arial Narrow"/>
          <a:cs typeface="Arial Narrow"/>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Narrow"/>
          <a:ea typeface="Arial Narrow"/>
          <a:cs typeface="Arial Narrow"/>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Narrow"/>
          <a:ea typeface="Arial Narrow"/>
          <a:cs typeface="Arial Narrow"/>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Narrow"/>
          <a:ea typeface="Arial Narrow"/>
          <a:cs typeface="Arial Narrow"/>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Narrow"/>
          <a:ea typeface="Arial Narrow"/>
          <a:cs typeface="Arial Narrow"/>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Narrow"/>
          <a:ea typeface="Arial Narrow"/>
          <a:cs typeface="Arial Narrow"/>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Narrow"/>
          <a:ea typeface="Arial Narrow"/>
          <a:cs typeface="Arial Narrow"/>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Narrow"/>
          <a:ea typeface="Arial Narrow"/>
          <a:cs typeface="Arial Narrow"/>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86" name="Shape 286"/>
          <p:cNvSpPr/>
          <p:nvPr>
            <p:ph type="sldImg"/>
          </p:nvPr>
        </p:nvSpPr>
        <p:spPr>
          <a:xfrm>
            <a:off x="1143000" y="685800"/>
            <a:ext cx="4572000" cy="3429000"/>
          </a:xfrm>
          <a:prstGeom prst="rect">
            <a:avLst/>
          </a:prstGeom>
        </p:spPr>
        <p:txBody>
          <a:bodyPr/>
          <a:lstStyle/>
          <a:p>
            <a:pPr/>
          </a:p>
        </p:txBody>
      </p:sp>
      <p:sp>
        <p:nvSpPr>
          <p:cNvPr id="287" name="Shape 2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 Id="rId11" Type="http://schemas.openxmlformats.org/officeDocument/2006/relationships/image" Target="../media/image8.jpeg"/><Relationship Id="rId12" Type="http://schemas.openxmlformats.org/officeDocument/2006/relationships/image" Target="../media/image9.jpeg"/><Relationship Id="rId13" Type="http://schemas.openxmlformats.org/officeDocument/2006/relationships/image" Target="../media/image10.jpeg"/><Relationship Id="rId1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Rectangle 7"/>
          <p:cNvSpPr/>
          <p:nvPr/>
        </p:nvSpPr>
        <p:spPr>
          <a:xfrm rot="10800000">
            <a:off x="-86501" y="2035355"/>
            <a:ext cx="12505042" cy="2533316"/>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43" name="Rectangle 9"/>
          <p:cNvSpPr/>
          <p:nvPr/>
        </p:nvSpPr>
        <p:spPr>
          <a:xfrm>
            <a:off x="-86498" y="3754653"/>
            <a:ext cx="12678034" cy="835134"/>
          </a:xfrm>
          <a:prstGeom prst="rect">
            <a:avLst/>
          </a:prstGeom>
          <a:solidFill>
            <a:srgbClr val="000000">
              <a:alpha val="55000"/>
            </a:srgbClr>
          </a:solidFill>
          <a:ln w="12700">
            <a:solidFill>
              <a:schemeClr val="accent5"/>
            </a:solidFill>
            <a:miter/>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44" name="D&amp;M Template"/>
          <p:cNvSpPr txBox="1"/>
          <p:nvPr>
            <p:ph type="title" hasCustomPrompt="1"/>
          </p:nvPr>
        </p:nvSpPr>
        <p:spPr>
          <a:xfrm>
            <a:off x="588084" y="2463500"/>
            <a:ext cx="9144001" cy="1893348"/>
          </a:xfrm>
          <a:prstGeom prst="rect">
            <a:avLst/>
          </a:prstGeom>
        </p:spPr>
        <p:txBody>
          <a:bodyPr anchor="t"/>
          <a:lstStyle>
            <a:lvl1pPr>
              <a:defRPr sz="5000">
                <a:solidFill>
                  <a:srgbClr val="FFFFFF"/>
                </a:solidFill>
              </a:defRPr>
            </a:lvl1pPr>
          </a:lstStyle>
          <a:p>
            <a:pPr/>
            <a:r>
              <a:t>D&amp;M Template</a:t>
            </a:r>
          </a:p>
        </p:txBody>
      </p:sp>
      <p:sp>
        <p:nvSpPr>
          <p:cNvPr id="45" name="Body Level One…"/>
          <p:cNvSpPr txBox="1"/>
          <p:nvPr>
            <p:ph type="body" sz="quarter" idx="1" hasCustomPrompt="1"/>
          </p:nvPr>
        </p:nvSpPr>
        <p:spPr>
          <a:xfrm>
            <a:off x="588084" y="5583664"/>
            <a:ext cx="4941348" cy="39491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Location, Date</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27"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228" name="Body Level One…"/>
          <p:cNvSpPr txBox="1"/>
          <p:nvPr>
            <p:ph type="body" idx="1"/>
          </p:nvPr>
        </p:nvSpPr>
        <p:spPr>
          <a:xfrm>
            <a:off x="274320" y="1645920"/>
            <a:ext cx="11650981"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29" name="Slide Number"/>
          <p:cNvSpPr txBox="1"/>
          <p:nvPr>
            <p:ph type="sldNum" sz="quarter" idx="2"/>
          </p:nvPr>
        </p:nvSpPr>
        <p:spPr>
          <a:prstGeom prst="rect">
            <a:avLst/>
          </a:prstGeom>
        </p:spPr>
        <p:txBody>
          <a:bodyPr/>
          <a:lstStyle/>
          <a:p>
            <a:pPr/>
            <a:fld id="{86CB4B4D-7CA3-9044-876B-883B54F8677D}" type="slidenum"/>
          </a:p>
        </p:txBody>
      </p:sp>
      <p:sp>
        <p:nvSpPr>
          <p:cNvPr id="230" name="Straight Connector 6"/>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237" name="Picture 29" descr="Picture 29"/>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sp>
        <p:nvSpPr>
          <p:cNvPr id="238" name="Rectangle 25"/>
          <p:cNvSpPr txBox="1"/>
          <p:nvPr/>
        </p:nvSpPr>
        <p:spPr>
          <a:xfrm>
            <a:off x="1398092" y="6337398"/>
            <a:ext cx="384048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114783"/>
                </a:solidFill>
                <a:latin typeface="Univers Next Pro Condensed"/>
                <a:ea typeface="Univers Next Pro Condensed"/>
                <a:cs typeface="Univers Next Pro Condensed"/>
                <a:sym typeface="Univers Next Pro Condensed"/>
              </a:defRPr>
            </a:lvl1pPr>
          </a:lstStyle>
          <a:p>
            <a:pPr/>
            <a:r>
              <a:t>INSPIRE | INNOVATE | OUTPERFORM</a:t>
            </a:r>
          </a:p>
        </p:txBody>
      </p:sp>
      <p:grpSp>
        <p:nvGrpSpPr>
          <p:cNvPr id="251" name="Group 1"/>
          <p:cNvGrpSpPr/>
          <p:nvPr/>
        </p:nvGrpSpPr>
        <p:grpSpPr>
          <a:xfrm>
            <a:off x="10206440" y="6251278"/>
            <a:ext cx="1605356" cy="365772"/>
            <a:chOff x="0" y="0"/>
            <a:chExt cx="1605355" cy="365770"/>
          </a:xfrm>
        </p:grpSpPr>
        <p:sp>
          <p:nvSpPr>
            <p:cNvPr id="239"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0"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1"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2"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3"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4"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5"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6"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7"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8"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9"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0"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252"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pic>
        <p:nvPicPr>
          <p:cNvPr id="253" name="Picture 21" descr="Picture 21"/>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grpSp>
        <p:nvGrpSpPr>
          <p:cNvPr id="266" name="Group 1"/>
          <p:cNvGrpSpPr/>
          <p:nvPr/>
        </p:nvGrpSpPr>
        <p:grpSpPr>
          <a:xfrm>
            <a:off x="10206440" y="6251278"/>
            <a:ext cx="1605356" cy="365772"/>
            <a:chOff x="0" y="0"/>
            <a:chExt cx="1605355" cy="365770"/>
          </a:xfrm>
        </p:grpSpPr>
        <p:sp>
          <p:nvSpPr>
            <p:cNvPr id="254"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5"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6"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7"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8"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9"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0"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1"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2"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3"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4"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5"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267"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sp>
        <p:nvSpPr>
          <p:cNvPr id="268" name="Title Text"/>
          <p:cNvSpPr txBox="1"/>
          <p:nvPr>
            <p:ph type="title"/>
          </p:nvPr>
        </p:nvSpPr>
        <p:spPr>
          <a:prstGeom prst="rect">
            <a:avLst/>
          </a:prstGeom>
        </p:spPr>
        <p:txBody>
          <a:bodyPr/>
          <a:lstStyle/>
          <a:p>
            <a:pPr/>
            <a:r>
              <a:t>Title Text</a:t>
            </a:r>
          </a:p>
        </p:txBody>
      </p:sp>
      <p:sp>
        <p:nvSpPr>
          <p:cNvPr id="269"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77"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278" name="Body Level One…"/>
          <p:cNvSpPr txBox="1"/>
          <p:nvPr>
            <p:ph type="body" sz="half" idx="1"/>
          </p:nvPr>
        </p:nvSpPr>
        <p:spPr>
          <a:xfrm>
            <a:off x="6172200" y="1645920"/>
            <a:ext cx="5753099"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79" name="Slide Number"/>
          <p:cNvSpPr txBox="1"/>
          <p:nvPr>
            <p:ph type="sldNum" sz="quarter" idx="2"/>
          </p:nvPr>
        </p:nvSpPr>
        <p:spPr>
          <a:prstGeom prst="rect">
            <a:avLst/>
          </a:prstGeom>
        </p:spPr>
        <p:txBody>
          <a:bodyPr/>
          <a:lstStyle/>
          <a:p>
            <a:pPr/>
            <a:fld id="{86CB4B4D-7CA3-9044-876B-883B54F8677D}" type="slidenum"/>
          </a:p>
        </p:txBody>
      </p:sp>
      <p:sp>
        <p:nvSpPr>
          <p:cNvPr id="280" name="Straight Connector 7"/>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53"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54" name="Body Level One…"/>
          <p:cNvSpPr txBox="1"/>
          <p:nvPr>
            <p:ph type="body" idx="1"/>
          </p:nvPr>
        </p:nvSpPr>
        <p:spPr>
          <a:xfrm>
            <a:off x="274320" y="1645920"/>
            <a:ext cx="11650981"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
        <p:nvSpPr>
          <p:cNvPr id="56" name="Straight Connector 6"/>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3" name="Title Text"/>
          <p:cNvSpPr txBox="1"/>
          <p:nvPr>
            <p:ph type="title"/>
          </p:nvPr>
        </p:nvSpPr>
        <p:spPr>
          <a:prstGeom prst="rect">
            <a:avLst/>
          </a:prstGeom>
        </p:spPr>
        <p:txBody>
          <a:bodyPr/>
          <a:lstStyle/>
          <a:p>
            <a:pPr/>
            <a:r>
              <a:t>Title Text</a:t>
            </a:r>
          </a:p>
        </p:txBody>
      </p:sp>
      <p:sp>
        <p:nvSpPr>
          <p:cNvPr id="64"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72"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73" name="Body Level One…"/>
          <p:cNvSpPr txBox="1"/>
          <p:nvPr>
            <p:ph type="body" sz="half" idx="1"/>
          </p:nvPr>
        </p:nvSpPr>
        <p:spPr>
          <a:xfrm>
            <a:off x="6172200" y="1645920"/>
            <a:ext cx="5753099"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
        <p:nvSpPr>
          <p:cNvPr id="75" name="Straight Connector 7"/>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 name="Rectangle 7"/>
          <p:cNvSpPr/>
          <p:nvPr/>
        </p:nvSpPr>
        <p:spPr>
          <a:xfrm rot="10800000">
            <a:off x="-86501" y="1729943"/>
            <a:ext cx="12505042" cy="2838728"/>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83" name="Rectangle 8"/>
          <p:cNvSpPr/>
          <p:nvPr/>
        </p:nvSpPr>
        <p:spPr>
          <a:xfrm>
            <a:off x="-5139" y="4591877"/>
            <a:ext cx="12278499" cy="2266123"/>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84" name="Rectangle 9"/>
          <p:cNvSpPr/>
          <p:nvPr/>
        </p:nvSpPr>
        <p:spPr>
          <a:xfrm>
            <a:off x="-86498" y="1729945"/>
            <a:ext cx="12678034" cy="2859841"/>
          </a:xfrm>
          <a:prstGeom prst="rect">
            <a:avLst/>
          </a:prstGeom>
          <a:solidFill>
            <a:srgbClr val="000000">
              <a:alpha val="55000"/>
            </a:srgbClr>
          </a:solidFill>
          <a:ln w="12700">
            <a:solidFill>
              <a:schemeClr val="accent5"/>
            </a:solidFill>
            <a:miter/>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85" name="Rectangle 10"/>
          <p:cNvSpPr/>
          <p:nvPr/>
        </p:nvSpPr>
        <p:spPr>
          <a:xfrm rot="10800000">
            <a:off x="-86497" y="-487797"/>
            <a:ext cx="12278498" cy="2217743"/>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86" name="Parallelogram 12"/>
          <p:cNvSpPr/>
          <p:nvPr/>
        </p:nvSpPr>
        <p:spPr>
          <a:xfrm>
            <a:off x="4818131" y="1609353"/>
            <a:ext cx="7773404" cy="120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84" y="0"/>
                </a:lnTo>
                <a:lnTo>
                  <a:pt x="21600" y="0"/>
                </a:lnTo>
                <a:lnTo>
                  <a:pt x="21516" y="21600"/>
                </a:lnTo>
                <a:close/>
              </a:path>
            </a:pathLst>
          </a:custGeom>
          <a:solidFill>
            <a:schemeClr val="accent5"/>
          </a:solidFill>
          <a:ln w="12700">
            <a:miter lim="400000"/>
          </a:ln>
        </p:spPr>
        <p:txBody>
          <a:bodyPr lIns="45719" rIns="45719" anchor="ctr"/>
          <a:lstStyle/>
          <a:p>
            <a:pPr algn="ctr" defTabSz="457200">
              <a:defRPr>
                <a:solidFill>
                  <a:srgbClr val="FFFFFF"/>
                </a:solidFill>
                <a:latin typeface="Arial"/>
                <a:ea typeface="Arial"/>
                <a:cs typeface="Arial"/>
                <a:sym typeface="Arial"/>
              </a:defRPr>
            </a:pPr>
          </a:p>
        </p:txBody>
      </p:sp>
      <p:sp>
        <p:nvSpPr>
          <p:cNvPr id="87" name="D&amp;M Template"/>
          <p:cNvSpPr txBox="1"/>
          <p:nvPr>
            <p:ph type="title" hasCustomPrompt="1"/>
          </p:nvPr>
        </p:nvSpPr>
        <p:spPr>
          <a:xfrm>
            <a:off x="588084" y="2463500"/>
            <a:ext cx="9144001" cy="1893348"/>
          </a:xfrm>
          <a:prstGeom prst="rect">
            <a:avLst/>
          </a:prstGeom>
        </p:spPr>
        <p:txBody>
          <a:bodyPr anchor="t"/>
          <a:lstStyle>
            <a:lvl1pPr>
              <a:defRPr sz="5000">
                <a:solidFill>
                  <a:srgbClr val="FFFFFF"/>
                </a:solidFill>
              </a:defRPr>
            </a:lvl1pPr>
          </a:lstStyle>
          <a:p>
            <a:pPr/>
            <a:r>
              <a:t>D&amp;M Template</a:t>
            </a:r>
          </a:p>
        </p:txBody>
      </p:sp>
      <p:sp>
        <p:nvSpPr>
          <p:cNvPr id="88" name="Body Level One…"/>
          <p:cNvSpPr txBox="1"/>
          <p:nvPr>
            <p:ph type="body" sz="quarter" idx="1" hasCustomPrompt="1"/>
          </p:nvPr>
        </p:nvSpPr>
        <p:spPr>
          <a:xfrm>
            <a:off x="588084" y="5583664"/>
            <a:ext cx="4941348" cy="39491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Location, Date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96" name="Picture 29" descr="Picture 29"/>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sp>
        <p:nvSpPr>
          <p:cNvPr id="97" name="Rectangle 25"/>
          <p:cNvSpPr txBox="1"/>
          <p:nvPr/>
        </p:nvSpPr>
        <p:spPr>
          <a:xfrm>
            <a:off x="1398092" y="6337398"/>
            <a:ext cx="384048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114783"/>
                </a:solidFill>
                <a:latin typeface="Univers Next Pro Condensed"/>
                <a:ea typeface="Univers Next Pro Condensed"/>
                <a:cs typeface="Univers Next Pro Condensed"/>
                <a:sym typeface="Univers Next Pro Condensed"/>
              </a:defRPr>
            </a:lvl1pPr>
          </a:lstStyle>
          <a:p>
            <a:pPr/>
            <a:r>
              <a:t>INSPIRE | INNOVATE | OUTPERFORM</a:t>
            </a:r>
          </a:p>
        </p:txBody>
      </p:sp>
      <p:grpSp>
        <p:nvGrpSpPr>
          <p:cNvPr id="110" name="Group 1"/>
          <p:cNvGrpSpPr/>
          <p:nvPr/>
        </p:nvGrpSpPr>
        <p:grpSpPr>
          <a:xfrm>
            <a:off x="10206440" y="6251278"/>
            <a:ext cx="1605356" cy="365772"/>
            <a:chOff x="0" y="0"/>
            <a:chExt cx="1605355" cy="365770"/>
          </a:xfrm>
        </p:grpSpPr>
        <p:sp>
          <p:nvSpPr>
            <p:cNvPr id="98"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99"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0"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1"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2"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3"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4"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5"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6"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7"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8"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9"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111"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pic>
        <p:nvPicPr>
          <p:cNvPr id="112" name="Picture 21" descr="Picture 21"/>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grpSp>
        <p:nvGrpSpPr>
          <p:cNvPr id="125" name="Group 1"/>
          <p:cNvGrpSpPr/>
          <p:nvPr/>
        </p:nvGrpSpPr>
        <p:grpSpPr>
          <a:xfrm>
            <a:off x="10206440" y="6251278"/>
            <a:ext cx="1605356" cy="365772"/>
            <a:chOff x="0" y="0"/>
            <a:chExt cx="1605355" cy="365770"/>
          </a:xfrm>
        </p:grpSpPr>
        <p:sp>
          <p:nvSpPr>
            <p:cNvPr id="113"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4"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5"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6"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7"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8"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9"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0"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1"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2"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3"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4"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126"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sp>
        <p:nvSpPr>
          <p:cNvPr id="127"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128" name="Body Level One…"/>
          <p:cNvSpPr txBox="1"/>
          <p:nvPr>
            <p:ph type="body" idx="1"/>
          </p:nvPr>
        </p:nvSpPr>
        <p:spPr>
          <a:xfrm>
            <a:off x="274320" y="1645920"/>
            <a:ext cx="11650981"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
        <p:nvSpPr>
          <p:cNvPr id="130" name="Straight Connector 6"/>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137" name="Picture 29" descr="Picture 29"/>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sp>
        <p:nvSpPr>
          <p:cNvPr id="138" name="Rectangle 25"/>
          <p:cNvSpPr txBox="1"/>
          <p:nvPr/>
        </p:nvSpPr>
        <p:spPr>
          <a:xfrm>
            <a:off x="1398092" y="6337398"/>
            <a:ext cx="384048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114783"/>
                </a:solidFill>
                <a:latin typeface="Univers Next Pro Condensed"/>
                <a:ea typeface="Univers Next Pro Condensed"/>
                <a:cs typeface="Univers Next Pro Condensed"/>
                <a:sym typeface="Univers Next Pro Condensed"/>
              </a:defRPr>
            </a:lvl1pPr>
          </a:lstStyle>
          <a:p>
            <a:pPr/>
            <a:r>
              <a:t>INSPIRE | INNOVATE | OUTPERFORM</a:t>
            </a:r>
          </a:p>
        </p:txBody>
      </p:sp>
      <p:grpSp>
        <p:nvGrpSpPr>
          <p:cNvPr id="151" name="Group 1"/>
          <p:cNvGrpSpPr/>
          <p:nvPr/>
        </p:nvGrpSpPr>
        <p:grpSpPr>
          <a:xfrm>
            <a:off x="10206440" y="6251278"/>
            <a:ext cx="1605356" cy="365772"/>
            <a:chOff x="0" y="0"/>
            <a:chExt cx="1605355" cy="365770"/>
          </a:xfrm>
        </p:grpSpPr>
        <p:sp>
          <p:nvSpPr>
            <p:cNvPr id="139"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0"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1"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2"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3"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4"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5"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6"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7"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8"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9"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0"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152"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pic>
        <p:nvPicPr>
          <p:cNvPr id="153" name="Picture 21" descr="Picture 21"/>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grpSp>
        <p:nvGrpSpPr>
          <p:cNvPr id="166" name="Group 1"/>
          <p:cNvGrpSpPr/>
          <p:nvPr/>
        </p:nvGrpSpPr>
        <p:grpSpPr>
          <a:xfrm>
            <a:off x="10206440" y="6251278"/>
            <a:ext cx="1605356" cy="365772"/>
            <a:chOff x="0" y="0"/>
            <a:chExt cx="1605355" cy="365770"/>
          </a:xfrm>
        </p:grpSpPr>
        <p:sp>
          <p:nvSpPr>
            <p:cNvPr id="154"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5"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6"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7"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8"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9"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0"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1"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2"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3"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4"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65"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167"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sp>
        <p:nvSpPr>
          <p:cNvPr id="168" name="Title Text"/>
          <p:cNvSpPr txBox="1"/>
          <p:nvPr>
            <p:ph type="title"/>
          </p:nvPr>
        </p:nvSpPr>
        <p:spPr>
          <a:prstGeom prst="rect">
            <a:avLst/>
          </a:prstGeom>
        </p:spPr>
        <p:txBody>
          <a:bodyPr/>
          <a:lstStyle/>
          <a:p>
            <a:pPr/>
            <a:r>
              <a:t>Title Text</a:t>
            </a:r>
          </a:p>
        </p:txBody>
      </p:sp>
      <p:sp>
        <p:nvSpPr>
          <p:cNvPr id="169"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177" name="Title Text"/>
          <p:cNvSpPr txBox="1"/>
          <p:nvPr>
            <p:ph type="title"/>
          </p:nvPr>
        </p:nvSpPr>
        <p:spPr>
          <a:xfrm>
            <a:off x="274319" y="228600"/>
            <a:ext cx="11650979" cy="914400"/>
          </a:xfrm>
          <a:prstGeom prst="rect">
            <a:avLst/>
          </a:prstGeom>
        </p:spPr>
        <p:txBody>
          <a:bodyPr anchor="ctr"/>
          <a:lstStyle>
            <a:lvl1pPr>
              <a:defRPr sz="4000"/>
            </a:lvl1pPr>
          </a:lstStyle>
          <a:p>
            <a:pPr/>
            <a:r>
              <a:t>Title Text</a:t>
            </a:r>
          </a:p>
        </p:txBody>
      </p:sp>
      <p:sp>
        <p:nvSpPr>
          <p:cNvPr id="178" name="Body Level One…"/>
          <p:cNvSpPr txBox="1"/>
          <p:nvPr>
            <p:ph type="body" sz="half" idx="1"/>
          </p:nvPr>
        </p:nvSpPr>
        <p:spPr>
          <a:xfrm>
            <a:off x="6172200" y="1645920"/>
            <a:ext cx="5753099" cy="4373880"/>
          </a:xfrm>
          <a:prstGeom prst="rect">
            <a:avLst/>
          </a:prstGeom>
        </p:spPr>
        <p:txBody>
          <a:bodyPr/>
          <a:lstStyle>
            <a:lvl1pPr marL="282575" indent="-282575">
              <a:buClr>
                <a:srgbClr val="075FA5"/>
              </a:buClr>
              <a:buSzPct val="80000"/>
              <a:buChar char="■"/>
              <a:defRPr sz="2800">
                <a:solidFill>
                  <a:srgbClr val="000000"/>
                </a:solidFill>
              </a:defRPr>
            </a:lvl1pPr>
            <a:lvl2pPr marL="764930" indent="-307730">
              <a:buClr>
                <a:srgbClr val="075FA5"/>
              </a:buClr>
              <a:buSzPct val="120000"/>
              <a:buChar char="•"/>
              <a:defRPr sz="2800">
                <a:solidFill>
                  <a:srgbClr val="000000"/>
                </a:solidFill>
              </a:defRPr>
            </a:lvl2pPr>
            <a:lvl3pPr marL="1181100" indent="-266700">
              <a:buClr>
                <a:srgbClr val="075FA5"/>
              </a:buClr>
              <a:buSzPct val="80000"/>
              <a:buChar char="▪"/>
              <a:defRPr sz="2800">
                <a:solidFill>
                  <a:srgbClr val="000000"/>
                </a:solidFill>
              </a:defRPr>
            </a:lvl3pPr>
            <a:lvl4pPr marL="1735281" indent="-363681">
              <a:buClr>
                <a:srgbClr val="075FA5"/>
              </a:buClr>
              <a:buSzPct val="100000"/>
              <a:buChar char="•"/>
              <a:defRPr sz="2800">
                <a:solidFill>
                  <a:srgbClr val="000000"/>
                </a:solidFill>
              </a:defRPr>
            </a:lvl4pPr>
            <a:lvl5pPr marL="2224404" indent="-395604">
              <a:buClr>
                <a:srgbClr val="075FA5"/>
              </a:buClr>
              <a:buSzPct val="80000"/>
              <a:buChar char="▪"/>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
        <p:nvSpPr>
          <p:cNvPr id="180" name="Straight Connector 7"/>
          <p:cNvSpPr/>
          <p:nvPr/>
        </p:nvSpPr>
        <p:spPr>
          <a:xfrm>
            <a:off x="381000" y="1143000"/>
            <a:ext cx="11430000" cy="0"/>
          </a:xfrm>
          <a:prstGeom prst="line">
            <a:avLst/>
          </a:prstGeom>
          <a:ln w="28575">
            <a:solidFill>
              <a:srgbClr val="075FA5"/>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Rectangle 7"/>
          <p:cNvSpPr/>
          <p:nvPr/>
        </p:nvSpPr>
        <p:spPr>
          <a:xfrm rot="10800000">
            <a:off x="-86501" y="1729943"/>
            <a:ext cx="12505042" cy="2838728"/>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188" name="Rectangle 8"/>
          <p:cNvSpPr/>
          <p:nvPr/>
        </p:nvSpPr>
        <p:spPr>
          <a:xfrm>
            <a:off x="-5139" y="4591877"/>
            <a:ext cx="12278499" cy="2266123"/>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189" name="Rectangle 9"/>
          <p:cNvSpPr/>
          <p:nvPr/>
        </p:nvSpPr>
        <p:spPr>
          <a:xfrm>
            <a:off x="-86498" y="1729945"/>
            <a:ext cx="12678034" cy="2859841"/>
          </a:xfrm>
          <a:prstGeom prst="rect">
            <a:avLst/>
          </a:prstGeom>
          <a:solidFill>
            <a:srgbClr val="000000">
              <a:alpha val="55000"/>
            </a:srgbClr>
          </a:solidFill>
          <a:ln w="12700">
            <a:solidFill>
              <a:schemeClr val="accent5"/>
            </a:solidFill>
            <a:miter/>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sp>
        <p:nvSpPr>
          <p:cNvPr id="190" name="Rectangle 10"/>
          <p:cNvSpPr/>
          <p:nvPr/>
        </p:nvSpPr>
        <p:spPr>
          <a:xfrm rot="10800000">
            <a:off x="-86497" y="-487797"/>
            <a:ext cx="12278498" cy="2217743"/>
          </a:xfrm>
          <a:prstGeom prst="rect">
            <a:avLst/>
          </a:prstGeom>
          <a:gradFill>
            <a:gsLst>
              <a:gs pos="0">
                <a:srgbClr val="000000">
                  <a:alpha val="50000"/>
                </a:srgbClr>
              </a:gs>
              <a:gs pos="48000">
                <a:srgbClr val="44546A">
                  <a:alpha val="0"/>
                </a:srgbClr>
              </a:gs>
            </a:gsLst>
            <a:lin ang="5400000"/>
          </a:gradFill>
          <a:ln w="12700">
            <a:miter lim="400000"/>
          </a:ln>
          <a:effectLst>
            <a:outerShdw sx="100000" sy="100000" kx="0" ky="0" algn="b" rotWithShape="0" blurRad="254000" dist="38100" dir="2700000">
              <a:srgbClr val="000000">
                <a:alpha val="40000"/>
              </a:srgbClr>
            </a:outerShdw>
          </a:effectLst>
        </p:spPr>
        <p:txBody>
          <a:bodyPr lIns="45719" rIns="45719" anchor="ctr"/>
          <a:lstStyle/>
          <a:p>
            <a:pPr algn="ctr" defTabSz="457200">
              <a:defRPr>
                <a:solidFill>
                  <a:srgbClr val="FFFFFF"/>
                </a:solidFill>
                <a:latin typeface="Arial"/>
                <a:ea typeface="Arial"/>
                <a:cs typeface="Arial"/>
                <a:sym typeface="Arial"/>
              </a:defRPr>
            </a:pPr>
          </a:p>
        </p:txBody>
      </p:sp>
      <p:pic>
        <p:nvPicPr>
          <p:cNvPr id="191" name="Picture 11" descr="Picture 11"/>
          <p:cNvPicPr>
            <a:picLocks noChangeAspect="1"/>
          </p:cNvPicPr>
          <p:nvPr/>
        </p:nvPicPr>
        <p:blipFill>
          <a:blip r:embed="rId3">
            <a:extLst/>
          </a:blip>
          <a:stretch>
            <a:fillRect/>
          </a:stretch>
        </p:blipFill>
        <p:spPr>
          <a:xfrm>
            <a:off x="211032" y="131629"/>
            <a:ext cx="2627065" cy="1477726"/>
          </a:xfrm>
          <a:prstGeom prst="rect">
            <a:avLst/>
          </a:prstGeom>
          <a:ln w="12700">
            <a:miter lim="400000"/>
          </a:ln>
        </p:spPr>
      </p:pic>
      <p:sp>
        <p:nvSpPr>
          <p:cNvPr id="192" name="Parallelogram 12"/>
          <p:cNvSpPr/>
          <p:nvPr/>
        </p:nvSpPr>
        <p:spPr>
          <a:xfrm>
            <a:off x="4818131" y="1609353"/>
            <a:ext cx="7773404" cy="120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84" y="0"/>
                </a:lnTo>
                <a:lnTo>
                  <a:pt x="21600" y="0"/>
                </a:lnTo>
                <a:lnTo>
                  <a:pt x="21516" y="21600"/>
                </a:lnTo>
                <a:close/>
              </a:path>
            </a:pathLst>
          </a:custGeom>
          <a:solidFill>
            <a:schemeClr val="accent5"/>
          </a:solidFill>
          <a:ln w="12700">
            <a:miter lim="400000"/>
          </a:ln>
        </p:spPr>
        <p:txBody>
          <a:bodyPr lIns="45719" rIns="45719" anchor="ctr"/>
          <a:lstStyle/>
          <a:p>
            <a:pPr algn="ctr" defTabSz="457200">
              <a:defRPr>
                <a:solidFill>
                  <a:srgbClr val="FFFFFF"/>
                </a:solidFill>
                <a:latin typeface="Arial"/>
                <a:ea typeface="Arial"/>
                <a:cs typeface="Arial"/>
                <a:sym typeface="Arial"/>
              </a:defRPr>
            </a:pPr>
          </a:p>
        </p:txBody>
      </p:sp>
      <p:sp>
        <p:nvSpPr>
          <p:cNvPr id="193" name="D&amp;M Template"/>
          <p:cNvSpPr txBox="1"/>
          <p:nvPr>
            <p:ph type="title" hasCustomPrompt="1"/>
          </p:nvPr>
        </p:nvSpPr>
        <p:spPr>
          <a:xfrm>
            <a:off x="588084" y="2463500"/>
            <a:ext cx="9144001" cy="1893348"/>
          </a:xfrm>
          <a:prstGeom prst="rect">
            <a:avLst/>
          </a:prstGeom>
        </p:spPr>
        <p:txBody>
          <a:bodyPr anchor="t"/>
          <a:lstStyle>
            <a:lvl1pPr>
              <a:defRPr sz="5000">
                <a:solidFill>
                  <a:srgbClr val="FFFFFF"/>
                </a:solidFill>
              </a:defRPr>
            </a:lvl1pPr>
          </a:lstStyle>
          <a:p>
            <a:pPr/>
            <a:r>
              <a:t>D&amp;M Template</a:t>
            </a:r>
          </a:p>
        </p:txBody>
      </p:sp>
      <p:sp>
        <p:nvSpPr>
          <p:cNvPr id="194" name="Body Level One…"/>
          <p:cNvSpPr txBox="1"/>
          <p:nvPr>
            <p:ph type="body" sz="quarter" idx="1" hasCustomPrompt="1"/>
          </p:nvPr>
        </p:nvSpPr>
        <p:spPr>
          <a:xfrm>
            <a:off x="588084" y="5583664"/>
            <a:ext cx="4941348" cy="39491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Location, Date</a:t>
            </a:r>
          </a:p>
          <a:p>
            <a:pPr lvl="1"/>
            <a:r>
              <a:t/>
            </a:r>
          </a:p>
          <a:p>
            <a:pPr lvl="2"/>
            <a:r>
              <a:t/>
            </a:r>
          </a:p>
          <a:p>
            <a:pPr lvl="3"/>
            <a:r>
              <a:t/>
            </a:r>
          </a:p>
          <a:p>
            <a:pPr lvl="4"/>
            <a:r>
              <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grpSp>
        <p:nvGrpSpPr>
          <p:cNvPr id="208" name="Group 1"/>
          <p:cNvGrpSpPr/>
          <p:nvPr/>
        </p:nvGrpSpPr>
        <p:grpSpPr>
          <a:xfrm>
            <a:off x="10215965" y="6251278"/>
            <a:ext cx="1605356" cy="365772"/>
            <a:chOff x="0" y="0"/>
            <a:chExt cx="1605355" cy="365770"/>
          </a:xfrm>
        </p:grpSpPr>
        <p:sp>
          <p:nvSpPr>
            <p:cNvPr id="196" name="Freeform 2"/>
            <p:cNvSpPr/>
            <p:nvPr/>
          </p:nvSpPr>
          <p:spPr>
            <a:xfrm>
              <a:off x="413776" y="0"/>
              <a:ext cx="50995" cy="300096"/>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197"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198"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199"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0"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1"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2"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3"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4"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5"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6"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207"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FFFFFF"/>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grpSp>
      <p:grpSp>
        <p:nvGrpSpPr>
          <p:cNvPr id="220" name="Group 38"/>
          <p:cNvGrpSpPr/>
          <p:nvPr/>
        </p:nvGrpSpPr>
        <p:grpSpPr>
          <a:xfrm>
            <a:off x="1888369" y="4289511"/>
            <a:ext cx="9131442" cy="575870"/>
            <a:chOff x="0" y="0"/>
            <a:chExt cx="9131441" cy="575869"/>
          </a:xfrm>
        </p:grpSpPr>
        <p:sp>
          <p:nvSpPr>
            <p:cNvPr id="209" name="Rectangle 39"/>
            <p:cNvSpPr/>
            <p:nvPr/>
          </p:nvSpPr>
          <p:spPr>
            <a:xfrm>
              <a:off x="1656838" y="9995"/>
              <a:ext cx="558321" cy="558323"/>
            </a:xfrm>
            <a:prstGeom prst="rect">
              <a:avLst/>
            </a:prstGeom>
            <a:blipFill rotWithShape="1">
              <a:blip r:embed="rId4"/>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0" name="Rectangle 40"/>
            <p:cNvSpPr/>
            <p:nvPr/>
          </p:nvSpPr>
          <p:spPr>
            <a:xfrm>
              <a:off x="7712999" y="9998"/>
              <a:ext cx="558321" cy="558322"/>
            </a:xfrm>
            <a:prstGeom prst="rect">
              <a:avLst/>
            </a:prstGeom>
            <a:blipFill rotWithShape="1">
              <a:blip r:embed="rId5"/>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1" name="Rectangle 41"/>
            <p:cNvSpPr/>
            <p:nvPr/>
          </p:nvSpPr>
          <p:spPr>
            <a:xfrm>
              <a:off x="4256499" y="9998"/>
              <a:ext cx="558321" cy="558322"/>
            </a:xfrm>
            <a:prstGeom prst="rect">
              <a:avLst/>
            </a:prstGeom>
            <a:blipFill rotWithShape="1">
              <a:blip r:embed="rId6"/>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2" name="Rectangle 42"/>
            <p:cNvSpPr/>
            <p:nvPr/>
          </p:nvSpPr>
          <p:spPr>
            <a:xfrm>
              <a:off x="5987233" y="0"/>
              <a:ext cx="558321" cy="558322"/>
            </a:xfrm>
            <a:prstGeom prst="rect">
              <a:avLst/>
            </a:prstGeom>
            <a:blipFill rotWithShape="1">
              <a:blip r:embed="rId7"/>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3" name="Rectangle 43"/>
            <p:cNvSpPr/>
            <p:nvPr/>
          </p:nvSpPr>
          <p:spPr>
            <a:xfrm>
              <a:off x="2489687" y="17548"/>
              <a:ext cx="558321" cy="558322"/>
            </a:xfrm>
            <a:prstGeom prst="rect">
              <a:avLst/>
            </a:prstGeom>
            <a:blipFill rotWithShape="1">
              <a:blip r:embed="rId8"/>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4" name="Rectangle 44"/>
            <p:cNvSpPr/>
            <p:nvPr/>
          </p:nvSpPr>
          <p:spPr>
            <a:xfrm>
              <a:off x="3373780" y="9994"/>
              <a:ext cx="558321" cy="558323"/>
            </a:xfrm>
            <a:prstGeom prst="rect">
              <a:avLst/>
            </a:prstGeom>
            <a:blipFill rotWithShape="1">
              <a:blip r:embed="rId9"/>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5" name="Rectangle 45"/>
            <p:cNvSpPr/>
            <p:nvPr/>
          </p:nvSpPr>
          <p:spPr>
            <a:xfrm>
              <a:off x="0" y="9996"/>
              <a:ext cx="558321" cy="558323"/>
            </a:xfrm>
            <a:prstGeom prst="rect">
              <a:avLst/>
            </a:prstGeom>
            <a:blipFill rotWithShape="1">
              <a:blip r:embed="rId10"/>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6" name="Rectangle 46"/>
            <p:cNvSpPr/>
            <p:nvPr/>
          </p:nvSpPr>
          <p:spPr>
            <a:xfrm>
              <a:off x="5122369" y="3507"/>
              <a:ext cx="558321" cy="558323"/>
            </a:xfrm>
            <a:prstGeom prst="rect">
              <a:avLst/>
            </a:prstGeom>
            <a:blipFill rotWithShape="1">
              <a:blip r:embed="rId11"/>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7" name="Rectangle 47"/>
            <p:cNvSpPr/>
            <p:nvPr/>
          </p:nvSpPr>
          <p:spPr>
            <a:xfrm>
              <a:off x="6852097" y="17548"/>
              <a:ext cx="558321" cy="558322"/>
            </a:xfrm>
            <a:prstGeom prst="rect">
              <a:avLst/>
            </a:prstGeom>
            <a:blipFill rotWithShape="1">
              <a:blip r:embed="rId12"/>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8" name="Rectangle 48"/>
            <p:cNvSpPr/>
            <p:nvPr/>
          </p:nvSpPr>
          <p:spPr>
            <a:xfrm>
              <a:off x="8573121" y="3507"/>
              <a:ext cx="558321" cy="558323"/>
            </a:xfrm>
            <a:prstGeom prst="rect">
              <a:avLst/>
            </a:prstGeom>
            <a:blipFill rotWithShape="1">
              <a:blip r:embed="rId13"/>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sp>
          <p:nvSpPr>
            <p:cNvPr id="219" name="Rectangle 49"/>
            <p:cNvSpPr/>
            <p:nvPr/>
          </p:nvSpPr>
          <p:spPr>
            <a:xfrm>
              <a:off x="829896" y="9998"/>
              <a:ext cx="558321" cy="558322"/>
            </a:xfrm>
            <a:prstGeom prst="rect">
              <a:avLst/>
            </a:prstGeom>
            <a:blipFill rotWithShape="1">
              <a:blip r:embed="rId14"/>
              <a:srcRect l="0" t="0" r="0" b="0"/>
              <a:stretch>
                <a:fillRect/>
              </a:stretch>
            </a:blipFill>
            <a:ln w="12700" cap="flat">
              <a:solidFill>
                <a:schemeClr val="accent5"/>
              </a:solidFill>
              <a:prstDash val="solid"/>
              <a:miter lim="800000"/>
            </a:ln>
            <a:effectLst>
              <a:outerShdw sx="100000" sy="100000" kx="0" ky="0" algn="b" rotWithShape="0" blurRad="254000" dist="38100" dir="2700000">
                <a:srgbClr val="000000">
                  <a:alpha val="40000"/>
                </a:srgbClr>
              </a:outerShdw>
            </a:effectLst>
          </p:spPr>
          <p:txBody>
            <a:bodyPr wrap="square" lIns="45719" tIns="45719" rIns="45719" bIns="45719" numCol="1" anchor="ctr">
              <a:noAutofit/>
            </a:bodyPr>
            <a:lstStyle/>
            <a:p>
              <a:pPr algn="ctr" defTabSz="457200">
                <a:defRPr>
                  <a:solidFill>
                    <a:srgbClr val="FFFFFF"/>
                  </a:solidFill>
                  <a:latin typeface="Arial"/>
                  <a:ea typeface="Arial"/>
                  <a:cs typeface="Arial"/>
                  <a:sym typeface="Arial"/>
                </a:defRPr>
              </a:pPr>
            </a:p>
          </p:txBody>
        </p:sp>
      </p:gr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9" descr="Picture 29"/>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sp>
        <p:nvSpPr>
          <p:cNvPr id="3" name="Rectangle 25"/>
          <p:cNvSpPr txBox="1"/>
          <p:nvPr/>
        </p:nvSpPr>
        <p:spPr>
          <a:xfrm>
            <a:off x="1398092" y="6337398"/>
            <a:ext cx="384048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114783"/>
                </a:solidFill>
                <a:latin typeface="Univers Next Pro Condensed"/>
                <a:ea typeface="Univers Next Pro Condensed"/>
                <a:cs typeface="Univers Next Pro Condensed"/>
                <a:sym typeface="Univers Next Pro Condensed"/>
              </a:defRPr>
            </a:lvl1pPr>
          </a:lstStyle>
          <a:p>
            <a:pPr/>
            <a:r>
              <a:t>INSPIRE | INNOVATE | OUTPERFORM</a:t>
            </a:r>
          </a:p>
        </p:txBody>
      </p:sp>
      <p:grpSp>
        <p:nvGrpSpPr>
          <p:cNvPr id="16" name="Group 1"/>
          <p:cNvGrpSpPr/>
          <p:nvPr/>
        </p:nvGrpSpPr>
        <p:grpSpPr>
          <a:xfrm>
            <a:off x="10206440" y="6251278"/>
            <a:ext cx="1605356" cy="365772"/>
            <a:chOff x="0" y="0"/>
            <a:chExt cx="1605355" cy="365770"/>
          </a:xfrm>
        </p:grpSpPr>
        <p:sp>
          <p:nvSpPr>
            <p:cNvPr id="4"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5"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6"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7"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8"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9"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0"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1"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2"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3"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4"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15"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17"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pic>
        <p:nvPicPr>
          <p:cNvPr id="18" name="Picture 21" descr="Picture 21"/>
          <p:cNvPicPr>
            <a:picLocks noChangeAspect="1"/>
          </p:cNvPicPr>
          <p:nvPr/>
        </p:nvPicPr>
        <p:blipFill>
          <a:blip r:embed="rId2">
            <a:extLst/>
          </a:blip>
          <a:stretch>
            <a:fillRect/>
          </a:stretch>
        </p:blipFill>
        <p:spPr>
          <a:xfrm>
            <a:off x="924080" y="6335688"/>
            <a:ext cx="411482" cy="297386"/>
          </a:xfrm>
          <a:prstGeom prst="rect">
            <a:avLst/>
          </a:prstGeom>
          <a:ln w="12700">
            <a:miter lim="400000"/>
          </a:ln>
        </p:spPr>
      </p:pic>
      <p:grpSp>
        <p:nvGrpSpPr>
          <p:cNvPr id="31" name="Group 1"/>
          <p:cNvGrpSpPr/>
          <p:nvPr/>
        </p:nvGrpSpPr>
        <p:grpSpPr>
          <a:xfrm>
            <a:off x="10206440" y="6251278"/>
            <a:ext cx="1605356" cy="365772"/>
            <a:chOff x="0" y="0"/>
            <a:chExt cx="1605355" cy="365770"/>
          </a:xfrm>
        </p:grpSpPr>
        <p:sp>
          <p:nvSpPr>
            <p:cNvPr id="19" name="Freeform 2"/>
            <p:cNvSpPr/>
            <p:nvPr/>
          </p:nvSpPr>
          <p:spPr>
            <a:xfrm>
              <a:off x="413776" y="0"/>
              <a:ext cx="50995" cy="300096"/>
            </a:xfrm>
            <a:prstGeom prst="rect">
              <a:avLst/>
            </a:pr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0" name="Freeform 3"/>
            <p:cNvSpPr/>
            <p:nvPr/>
          </p:nvSpPr>
          <p:spPr>
            <a:xfrm>
              <a:off x="0" y="1539"/>
              <a:ext cx="132292" cy="304971"/>
            </a:xfrm>
            <a:custGeom>
              <a:avLst/>
              <a:gdLst/>
              <a:ahLst/>
              <a:cxnLst>
                <a:cxn ang="0">
                  <a:pos x="wd2" y="hd2"/>
                </a:cxn>
                <a:cxn ang="5400000">
                  <a:pos x="wd2" y="hd2"/>
                </a:cxn>
                <a:cxn ang="10800000">
                  <a:pos x="wd2" y="hd2"/>
                </a:cxn>
                <a:cxn ang="16200000">
                  <a:pos x="wd2" y="hd2"/>
                </a:cxn>
              </a:cxnLst>
              <a:rect l="0" t="0" r="r" b="b"/>
              <a:pathLst>
                <a:path w="21347" h="21600" fill="norm" stroke="1" extrusionOk="0">
                  <a:moveTo>
                    <a:pt x="19549" y="11539"/>
                  </a:moveTo>
                  <a:cubicBezTo>
                    <a:pt x="16207" y="9954"/>
                    <a:pt x="13894" y="9048"/>
                    <a:pt x="10552" y="7693"/>
                  </a:cubicBezTo>
                  <a:cubicBezTo>
                    <a:pt x="9522" y="7240"/>
                    <a:pt x="8997" y="6902"/>
                    <a:pt x="8997" y="6111"/>
                  </a:cubicBezTo>
                  <a:cubicBezTo>
                    <a:pt x="8997" y="5094"/>
                    <a:pt x="8997" y="4864"/>
                    <a:pt x="8997" y="4415"/>
                  </a:cubicBezTo>
                  <a:cubicBezTo>
                    <a:pt x="8997" y="3735"/>
                    <a:pt x="8997" y="3735"/>
                    <a:pt x="8997" y="3735"/>
                  </a:cubicBezTo>
                  <a:cubicBezTo>
                    <a:pt x="8997" y="3398"/>
                    <a:pt x="9775" y="3167"/>
                    <a:pt x="10552" y="3167"/>
                  </a:cubicBezTo>
                  <a:lnTo>
                    <a:pt x="10804" y="3167"/>
                  </a:lnTo>
                  <a:cubicBezTo>
                    <a:pt x="11582" y="3282"/>
                    <a:pt x="12087" y="3509"/>
                    <a:pt x="12087" y="3735"/>
                  </a:cubicBezTo>
                  <a:cubicBezTo>
                    <a:pt x="12087" y="7582"/>
                    <a:pt x="12087" y="7582"/>
                    <a:pt x="12087" y="7582"/>
                  </a:cubicBezTo>
                  <a:cubicBezTo>
                    <a:pt x="21094" y="7582"/>
                    <a:pt x="21094" y="7582"/>
                    <a:pt x="21094" y="7582"/>
                  </a:cubicBezTo>
                  <a:cubicBezTo>
                    <a:pt x="21094" y="3846"/>
                    <a:pt x="21094" y="3846"/>
                    <a:pt x="21094" y="3846"/>
                  </a:cubicBezTo>
                  <a:cubicBezTo>
                    <a:pt x="21094" y="1021"/>
                    <a:pt x="15945" y="0"/>
                    <a:pt x="10290" y="0"/>
                  </a:cubicBezTo>
                  <a:cubicBezTo>
                    <a:pt x="4887" y="0"/>
                    <a:pt x="-253" y="1021"/>
                    <a:pt x="9" y="3846"/>
                  </a:cubicBezTo>
                  <a:cubicBezTo>
                    <a:pt x="9" y="6787"/>
                    <a:pt x="9" y="6787"/>
                    <a:pt x="9" y="6787"/>
                  </a:cubicBezTo>
                  <a:cubicBezTo>
                    <a:pt x="9" y="7808"/>
                    <a:pt x="262" y="8261"/>
                    <a:pt x="1039" y="8937"/>
                  </a:cubicBezTo>
                  <a:cubicBezTo>
                    <a:pt x="3604" y="10633"/>
                    <a:pt x="8492" y="12103"/>
                    <a:pt x="10552" y="13232"/>
                  </a:cubicBezTo>
                  <a:cubicBezTo>
                    <a:pt x="11834" y="13796"/>
                    <a:pt x="11834" y="14360"/>
                    <a:pt x="11834" y="14813"/>
                  </a:cubicBezTo>
                  <a:cubicBezTo>
                    <a:pt x="11834" y="15377"/>
                    <a:pt x="11834" y="17189"/>
                    <a:pt x="11834" y="17189"/>
                  </a:cubicBezTo>
                  <a:cubicBezTo>
                    <a:pt x="11834" y="17189"/>
                    <a:pt x="12087" y="17416"/>
                    <a:pt x="11834" y="17527"/>
                  </a:cubicBezTo>
                  <a:cubicBezTo>
                    <a:pt x="11834" y="17869"/>
                    <a:pt x="11834" y="17869"/>
                    <a:pt x="11834" y="17869"/>
                  </a:cubicBezTo>
                  <a:lnTo>
                    <a:pt x="11834" y="17980"/>
                  </a:lnTo>
                  <a:cubicBezTo>
                    <a:pt x="11834" y="18207"/>
                    <a:pt x="11582" y="18322"/>
                    <a:pt x="11319" y="18322"/>
                  </a:cubicBezTo>
                  <a:cubicBezTo>
                    <a:pt x="11319" y="18433"/>
                    <a:pt x="11057" y="18433"/>
                    <a:pt x="10804" y="18433"/>
                  </a:cubicBezTo>
                  <a:lnTo>
                    <a:pt x="10552" y="18433"/>
                  </a:lnTo>
                  <a:cubicBezTo>
                    <a:pt x="9775" y="18433"/>
                    <a:pt x="9269" y="18207"/>
                    <a:pt x="8997" y="17980"/>
                  </a:cubicBezTo>
                  <a:cubicBezTo>
                    <a:pt x="8997" y="17869"/>
                    <a:pt x="8997" y="17869"/>
                    <a:pt x="8997" y="17869"/>
                  </a:cubicBezTo>
                  <a:cubicBezTo>
                    <a:pt x="8997" y="17416"/>
                    <a:pt x="8997" y="17416"/>
                    <a:pt x="8997" y="17416"/>
                  </a:cubicBezTo>
                  <a:cubicBezTo>
                    <a:pt x="8997" y="17305"/>
                    <a:pt x="8997" y="17189"/>
                    <a:pt x="8997" y="17078"/>
                  </a:cubicBezTo>
                  <a:cubicBezTo>
                    <a:pt x="8997" y="13232"/>
                    <a:pt x="8997" y="13232"/>
                    <a:pt x="8997" y="13232"/>
                  </a:cubicBezTo>
                  <a:cubicBezTo>
                    <a:pt x="9" y="13232"/>
                    <a:pt x="9" y="13232"/>
                    <a:pt x="9" y="13232"/>
                  </a:cubicBezTo>
                  <a:cubicBezTo>
                    <a:pt x="9" y="17758"/>
                    <a:pt x="9" y="17758"/>
                    <a:pt x="9" y="17758"/>
                  </a:cubicBezTo>
                  <a:cubicBezTo>
                    <a:pt x="9" y="20583"/>
                    <a:pt x="5149" y="21600"/>
                    <a:pt x="10552" y="21600"/>
                  </a:cubicBezTo>
                  <a:cubicBezTo>
                    <a:pt x="16207" y="21600"/>
                    <a:pt x="21347" y="20583"/>
                    <a:pt x="21347" y="17642"/>
                  </a:cubicBezTo>
                  <a:cubicBezTo>
                    <a:pt x="21347" y="14138"/>
                    <a:pt x="21347" y="14138"/>
                    <a:pt x="21347" y="14138"/>
                  </a:cubicBezTo>
                  <a:cubicBezTo>
                    <a:pt x="21347" y="12783"/>
                    <a:pt x="20579" y="12215"/>
                    <a:pt x="19549" y="11539"/>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1" name="Freeform 4"/>
            <p:cNvSpPr/>
            <p:nvPr/>
          </p:nvSpPr>
          <p:spPr>
            <a:xfrm>
              <a:off x="145433" y="59261"/>
              <a:ext cx="119491"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623"/>
                  </a:moveTo>
                  <a:cubicBezTo>
                    <a:pt x="21600" y="4801"/>
                    <a:pt x="21600" y="4801"/>
                    <a:pt x="21600" y="4801"/>
                  </a:cubicBezTo>
                  <a:cubicBezTo>
                    <a:pt x="21600" y="1552"/>
                    <a:pt x="16420" y="0"/>
                    <a:pt x="10947" y="0"/>
                  </a:cubicBezTo>
                  <a:cubicBezTo>
                    <a:pt x="4897" y="0"/>
                    <a:pt x="0" y="1552"/>
                    <a:pt x="0" y="4801"/>
                  </a:cubicBezTo>
                  <a:cubicBezTo>
                    <a:pt x="0" y="16794"/>
                    <a:pt x="0" y="16794"/>
                    <a:pt x="0" y="16794"/>
                  </a:cubicBezTo>
                  <a:cubicBezTo>
                    <a:pt x="0" y="20042"/>
                    <a:pt x="489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7082"/>
                    <a:pt x="12383" y="17082"/>
                    <a:pt x="12383" y="17082"/>
                  </a:cubicBezTo>
                  <a:cubicBezTo>
                    <a:pt x="12383" y="17082"/>
                    <a:pt x="12383" y="17082"/>
                    <a:pt x="12383" y="17220"/>
                  </a:cubicBezTo>
                  <a:cubicBezTo>
                    <a:pt x="12383" y="17359"/>
                    <a:pt x="12383" y="17359"/>
                    <a:pt x="12383" y="17359"/>
                  </a:cubicBezTo>
                  <a:cubicBezTo>
                    <a:pt x="12383" y="17786"/>
                    <a:pt x="11807" y="18063"/>
                    <a:pt x="10947" y="18207"/>
                  </a:cubicBezTo>
                  <a:cubicBezTo>
                    <a:pt x="10360" y="18207"/>
                    <a:pt x="10077" y="18063"/>
                    <a:pt x="9793" y="17925"/>
                  </a:cubicBezTo>
                  <a:cubicBezTo>
                    <a:pt x="9510" y="17786"/>
                    <a:pt x="9206" y="17642"/>
                    <a:pt x="9206" y="17359"/>
                  </a:cubicBezTo>
                  <a:cubicBezTo>
                    <a:pt x="9206" y="17220"/>
                    <a:pt x="9206" y="17082"/>
                    <a:pt x="9206" y="17082"/>
                  </a:cubicBezTo>
                  <a:cubicBezTo>
                    <a:pt x="9206" y="4518"/>
                    <a:pt x="9206" y="4518"/>
                    <a:pt x="9206" y="4518"/>
                  </a:cubicBezTo>
                  <a:cubicBezTo>
                    <a:pt x="9206" y="4518"/>
                    <a:pt x="9206" y="4518"/>
                    <a:pt x="9206" y="4380"/>
                  </a:cubicBezTo>
                  <a:cubicBezTo>
                    <a:pt x="9206" y="4236"/>
                    <a:pt x="9206" y="4236"/>
                    <a:pt x="9206" y="4236"/>
                  </a:cubicBezTo>
                  <a:cubicBezTo>
                    <a:pt x="9206" y="3814"/>
                    <a:pt x="10077" y="3388"/>
                    <a:pt x="10947" y="3388"/>
                  </a:cubicBezTo>
                  <a:cubicBezTo>
                    <a:pt x="11807" y="3388"/>
                    <a:pt x="12383" y="3814"/>
                    <a:pt x="12383" y="4236"/>
                  </a:cubicBezTo>
                  <a:cubicBezTo>
                    <a:pt x="12383" y="4380"/>
                    <a:pt x="12383" y="4380"/>
                    <a:pt x="12383" y="4380"/>
                  </a:cubicBezTo>
                  <a:lnTo>
                    <a:pt x="12383" y="4518"/>
                  </a:lnTo>
                  <a:cubicBezTo>
                    <a:pt x="12383" y="7623"/>
                    <a:pt x="12383" y="7623"/>
                    <a:pt x="12383" y="7623"/>
                  </a:cubicBezTo>
                  <a:lnTo>
                    <a:pt x="21600" y="7623"/>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2" name="Freeform 5"/>
            <p:cNvSpPr/>
            <p:nvPr/>
          </p:nvSpPr>
          <p:spPr>
            <a:xfrm>
              <a:off x="278065" y="0"/>
              <a:ext cx="119492" cy="300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0" y="4251"/>
                  </a:moveTo>
                  <a:cubicBezTo>
                    <a:pt x="12960" y="4251"/>
                    <a:pt x="10087" y="4942"/>
                    <a:pt x="9510" y="5975"/>
                  </a:cubicBezTo>
                  <a:cubicBezTo>
                    <a:pt x="9217" y="5975"/>
                    <a:pt x="9217" y="5975"/>
                    <a:pt x="9217" y="5975"/>
                  </a:cubicBezTo>
                  <a:cubicBezTo>
                    <a:pt x="9217" y="0"/>
                    <a:pt x="9217" y="0"/>
                    <a:pt x="9217" y="0"/>
                  </a:cubicBezTo>
                  <a:cubicBezTo>
                    <a:pt x="0" y="0"/>
                    <a:pt x="0" y="0"/>
                    <a:pt x="0" y="0"/>
                  </a:cubicBezTo>
                  <a:cubicBezTo>
                    <a:pt x="0" y="21600"/>
                    <a:pt x="0" y="21600"/>
                    <a:pt x="0" y="21600"/>
                  </a:cubicBezTo>
                  <a:cubicBezTo>
                    <a:pt x="9217" y="21600"/>
                    <a:pt x="9217" y="21600"/>
                    <a:pt x="9217" y="21600"/>
                  </a:cubicBezTo>
                  <a:cubicBezTo>
                    <a:pt x="9217" y="8273"/>
                    <a:pt x="9217" y="8273"/>
                    <a:pt x="9217" y="8273"/>
                  </a:cubicBezTo>
                  <a:lnTo>
                    <a:pt x="9217" y="8160"/>
                  </a:lnTo>
                  <a:cubicBezTo>
                    <a:pt x="9217" y="7929"/>
                    <a:pt x="9217" y="7929"/>
                    <a:pt x="9217" y="7929"/>
                  </a:cubicBezTo>
                  <a:cubicBezTo>
                    <a:pt x="9217" y="7699"/>
                    <a:pt x="9804" y="7469"/>
                    <a:pt x="10370" y="7356"/>
                  </a:cubicBezTo>
                  <a:cubicBezTo>
                    <a:pt x="10653" y="7356"/>
                    <a:pt x="10653" y="7356"/>
                    <a:pt x="10947" y="7356"/>
                  </a:cubicBezTo>
                  <a:cubicBezTo>
                    <a:pt x="11807" y="7356"/>
                    <a:pt x="12394" y="7699"/>
                    <a:pt x="12394" y="7929"/>
                  </a:cubicBezTo>
                  <a:cubicBezTo>
                    <a:pt x="12394" y="8160"/>
                    <a:pt x="12394" y="8160"/>
                    <a:pt x="12394" y="8160"/>
                  </a:cubicBezTo>
                  <a:lnTo>
                    <a:pt x="12394" y="8273"/>
                  </a:lnTo>
                  <a:cubicBezTo>
                    <a:pt x="12394" y="21600"/>
                    <a:pt x="12394" y="21600"/>
                    <a:pt x="12394" y="21600"/>
                  </a:cubicBezTo>
                  <a:cubicBezTo>
                    <a:pt x="21600" y="21600"/>
                    <a:pt x="21600" y="21600"/>
                    <a:pt x="21600" y="21600"/>
                  </a:cubicBezTo>
                  <a:cubicBezTo>
                    <a:pt x="21600" y="8047"/>
                    <a:pt x="21600" y="8047"/>
                    <a:pt x="21600" y="8047"/>
                  </a:cubicBezTo>
                  <a:cubicBezTo>
                    <a:pt x="21600" y="5975"/>
                    <a:pt x="21317" y="4251"/>
                    <a:pt x="15560" y="4251"/>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3" name="Freeform 6"/>
            <p:cNvSpPr/>
            <p:nvPr/>
          </p:nvSpPr>
          <p:spPr>
            <a:xfrm>
              <a:off x="480990" y="62339"/>
              <a:ext cx="117952" cy="241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54" y="0"/>
                  </a:moveTo>
                  <a:cubicBezTo>
                    <a:pt x="12554" y="16589"/>
                    <a:pt x="12554" y="16589"/>
                    <a:pt x="12554" y="16589"/>
                  </a:cubicBezTo>
                  <a:lnTo>
                    <a:pt x="12554" y="16730"/>
                  </a:lnTo>
                  <a:cubicBezTo>
                    <a:pt x="12554" y="16876"/>
                    <a:pt x="12554" y="16876"/>
                    <a:pt x="12554" y="16876"/>
                  </a:cubicBezTo>
                  <a:cubicBezTo>
                    <a:pt x="12554" y="17303"/>
                    <a:pt x="11672" y="17735"/>
                    <a:pt x="10800" y="17735"/>
                  </a:cubicBezTo>
                  <a:lnTo>
                    <a:pt x="10502" y="17735"/>
                  </a:lnTo>
                  <a:cubicBezTo>
                    <a:pt x="10215" y="17735"/>
                    <a:pt x="10215" y="17735"/>
                    <a:pt x="10215" y="17589"/>
                  </a:cubicBezTo>
                  <a:cubicBezTo>
                    <a:pt x="9631" y="17589"/>
                    <a:pt x="9344" y="17303"/>
                    <a:pt x="9344" y="16876"/>
                  </a:cubicBezTo>
                  <a:cubicBezTo>
                    <a:pt x="9344" y="16730"/>
                    <a:pt x="9344" y="16730"/>
                    <a:pt x="9344" y="16730"/>
                  </a:cubicBezTo>
                  <a:lnTo>
                    <a:pt x="9344" y="16589"/>
                  </a:lnTo>
                  <a:cubicBezTo>
                    <a:pt x="9344" y="0"/>
                    <a:pt x="9344" y="0"/>
                    <a:pt x="9344" y="0"/>
                  </a:cubicBezTo>
                  <a:cubicBezTo>
                    <a:pt x="0" y="0"/>
                    <a:pt x="0" y="0"/>
                    <a:pt x="0" y="0"/>
                  </a:cubicBezTo>
                  <a:cubicBezTo>
                    <a:pt x="0" y="17735"/>
                    <a:pt x="0" y="17735"/>
                    <a:pt x="0" y="17735"/>
                  </a:cubicBezTo>
                  <a:cubicBezTo>
                    <a:pt x="0" y="20022"/>
                    <a:pt x="1743" y="21600"/>
                    <a:pt x="6410" y="21600"/>
                  </a:cubicBezTo>
                  <a:cubicBezTo>
                    <a:pt x="9344" y="21600"/>
                    <a:pt x="12256" y="20454"/>
                    <a:pt x="12256" y="19022"/>
                  </a:cubicBezTo>
                  <a:cubicBezTo>
                    <a:pt x="12554" y="19022"/>
                    <a:pt x="12554" y="19022"/>
                    <a:pt x="12554" y="19022"/>
                  </a:cubicBezTo>
                  <a:cubicBezTo>
                    <a:pt x="12554" y="21308"/>
                    <a:pt x="12554" y="21308"/>
                    <a:pt x="12554" y="21308"/>
                  </a:cubicBezTo>
                  <a:cubicBezTo>
                    <a:pt x="21600" y="21308"/>
                    <a:pt x="21600" y="21308"/>
                    <a:pt x="21600" y="21308"/>
                  </a:cubicBezTo>
                  <a:cubicBezTo>
                    <a:pt x="21600" y="0"/>
                    <a:pt x="21600" y="0"/>
                    <a:pt x="21600" y="0"/>
                  </a:cubicBezTo>
                  <a:lnTo>
                    <a:pt x="12554" y="0"/>
                  </a:ln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4" name="Freeform 7"/>
            <p:cNvSpPr/>
            <p:nvPr/>
          </p:nvSpPr>
          <p:spPr>
            <a:xfrm>
              <a:off x="616700" y="59261"/>
              <a:ext cx="188245"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80" y="0"/>
                  </a:moveTo>
                  <a:cubicBezTo>
                    <a:pt x="15200" y="0"/>
                    <a:pt x="14467" y="719"/>
                    <a:pt x="13553" y="2146"/>
                  </a:cubicBezTo>
                  <a:cubicBezTo>
                    <a:pt x="12820" y="432"/>
                    <a:pt x="11900" y="0"/>
                    <a:pt x="9700" y="0"/>
                  </a:cubicBezTo>
                  <a:cubicBezTo>
                    <a:pt x="7327" y="0"/>
                    <a:pt x="6773" y="719"/>
                    <a:pt x="5860" y="2146"/>
                  </a:cubicBezTo>
                  <a:cubicBezTo>
                    <a:pt x="5680" y="2146"/>
                    <a:pt x="5680" y="2146"/>
                    <a:pt x="5680" y="2146"/>
                  </a:cubicBezTo>
                  <a:cubicBezTo>
                    <a:pt x="5680" y="287"/>
                    <a:pt x="5680" y="287"/>
                    <a:pt x="5680" y="287"/>
                  </a:cubicBezTo>
                  <a:cubicBezTo>
                    <a:pt x="0" y="287"/>
                    <a:pt x="0" y="287"/>
                    <a:pt x="0" y="287"/>
                  </a:cubicBezTo>
                  <a:cubicBezTo>
                    <a:pt x="0" y="21600"/>
                    <a:pt x="0" y="21600"/>
                    <a:pt x="0" y="21600"/>
                  </a:cubicBezTo>
                  <a:cubicBezTo>
                    <a:pt x="5680" y="21600"/>
                    <a:pt x="5680" y="21600"/>
                    <a:pt x="5680" y="21600"/>
                  </a:cubicBezTo>
                  <a:cubicBezTo>
                    <a:pt x="5680" y="5007"/>
                    <a:pt x="5680" y="5007"/>
                    <a:pt x="5680" y="5007"/>
                  </a:cubicBezTo>
                  <a:lnTo>
                    <a:pt x="5680" y="4866"/>
                  </a:lnTo>
                  <a:cubicBezTo>
                    <a:pt x="5680" y="4725"/>
                    <a:pt x="5680" y="4725"/>
                    <a:pt x="5680" y="4725"/>
                  </a:cubicBezTo>
                  <a:cubicBezTo>
                    <a:pt x="5680" y="4293"/>
                    <a:pt x="6227" y="3866"/>
                    <a:pt x="6773" y="3866"/>
                  </a:cubicBezTo>
                  <a:cubicBezTo>
                    <a:pt x="7327" y="3866"/>
                    <a:pt x="7873" y="4293"/>
                    <a:pt x="7873" y="4725"/>
                  </a:cubicBezTo>
                  <a:cubicBezTo>
                    <a:pt x="7873" y="4866"/>
                    <a:pt x="7873" y="4866"/>
                    <a:pt x="7873" y="4866"/>
                  </a:cubicBezTo>
                  <a:cubicBezTo>
                    <a:pt x="7873" y="5007"/>
                    <a:pt x="7873" y="5007"/>
                    <a:pt x="7873" y="5007"/>
                  </a:cubicBezTo>
                  <a:cubicBezTo>
                    <a:pt x="7873" y="21600"/>
                    <a:pt x="7873" y="21600"/>
                    <a:pt x="7873" y="21600"/>
                  </a:cubicBezTo>
                  <a:cubicBezTo>
                    <a:pt x="13733" y="21600"/>
                    <a:pt x="13733" y="21600"/>
                    <a:pt x="13733" y="21600"/>
                  </a:cubicBezTo>
                  <a:cubicBezTo>
                    <a:pt x="13733" y="5007"/>
                    <a:pt x="13733" y="5007"/>
                    <a:pt x="13733" y="5007"/>
                  </a:cubicBezTo>
                  <a:lnTo>
                    <a:pt x="13733" y="4866"/>
                  </a:lnTo>
                  <a:cubicBezTo>
                    <a:pt x="13733" y="4725"/>
                    <a:pt x="13733" y="4725"/>
                    <a:pt x="13733" y="4725"/>
                  </a:cubicBezTo>
                  <a:cubicBezTo>
                    <a:pt x="13733" y="4293"/>
                    <a:pt x="14100" y="3866"/>
                    <a:pt x="14647" y="3866"/>
                  </a:cubicBezTo>
                  <a:cubicBezTo>
                    <a:pt x="15200" y="3866"/>
                    <a:pt x="15747" y="4293"/>
                    <a:pt x="15747" y="4725"/>
                  </a:cubicBezTo>
                  <a:cubicBezTo>
                    <a:pt x="15747" y="4866"/>
                    <a:pt x="15747" y="4866"/>
                    <a:pt x="15747" y="4866"/>
                  </a:cubicBezTo>
                  <a:cubicBezTo>
                    <a:pt x="15747" y="5007"/>
                    <a:pt x="15747" y="5007"/>
                    <a:pt x="15747" y="5007"/>
                  </a:cubicBezTo>
                  <a:cubicBezTo>
                    <a:pt x="15747" y="21600"/>
                    <a:pt x="15747" y="21600"/>
                    <a:pt x="15747" y="21600"/>
                  </a:cubicBezTo>
                  <a:cubicBezTo>
                    <a:pt x="21600" y="21600"/>
                    <a:pt x="21600" y="21600"/>
                    <a:pt x="21600" y="21600"/>
                  </a:cubicBezTo>
                  <a:cubicBezTo>
                    <a:pt x="21600" y="4006"/>
                    <a:pt x="21600" y="4006"/>
                    <a:pt x="21600" y="4006"/>
                  </a:cubicBezTo>
                  <a:cubicBezTo>
                    <a:pt x="21600" y="2287"/>
                    <a:pt x="21240" y="0"/>
                    <a:pt x="17580"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5" name="Freeform 8"/>
            <p:cNvSpPr/>
            <p:nvPr/>
          </p:nvSpPr>
          <p:spPr>
            <a:xfrm>
              <a:off x="819625" y="0"/>
              <a:ext cx="119491" cy="30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67" y="4206"/>
                  </a:moveTo>
                  <a:cubicBezTo>
                    <a:pt x="12383" y="4206"/>
                    <a:pt x="10087" y="4889"/>
                    <a:pt x="9500" y="5911"/>
                  </a:cubicBezTo>
                  <a:cubicBezTo>
                    <a:pt x="9217" y="5911"/>
                    <a:pt x="9217" y="5911"/>
                    <a:pt x="9217" y="5911"/>
                  </a:cubicBezTo>
                  <a:cubicBezTo>
                    <a:pt x="9217" y="0"/>
                    <a:pt x="9217" y="0"/>
                    <a:pt x="9217" y="0"/>
                  </a:cubicBezTo>
                  <a:cubicBezTo>
                    <a:pt x="0" y="0"/>
                    <a:pt x="0" y="0"/>
                    <a:pt x="0" y="0"/>
                  </a:cubicBezTo>
                  <a:cubicBezTo>
                    <a:pt x="0" y="21368"/>
                    <a:pt x="0" y="21368"/>
                    <a:pt x="0" y="21368"/>
                  </a:cubicBezTo>
                  <a:cubicBezTo>
                    <a:pt x="9217" y="21368"/>
                    <a:pt x="9217" y="21368"/>
                    <a:pt x="9217" y="21368"/>
                  </a:cubicBezTo>
                  <a:cubicBezTo>
                    <a:pt x="9217" y="19663"/>
                    <a:pt x="9217" y="19663"/>
                    <a:pt x="9217" y="19663"/>
                  </a:cubicBezTo>
                  <a:cubicBezTo>
                    <a:pt x="9500" y="19663"/>
                    <a:pt x="9500" y="19663"/>
                    <a:pt x="9500" y="19663"/>
                  </a:cubicBezTo>
                  <a:cubicBezTo>
                    <a:pt x="10087" y="20801"/>
                    <a:pt x="12383" y="21600"/>
                    <a:pt x="15267" y="21600"/>
                  </a:cubicBezTo>
                  <a:cubicBezTo>
                    <a:pt x="20740" y="21600"/>
                    <a:pt x="21600" y="19663"/>
                    <a:pt x="21600" y="17845"/>
                  </a:cubicBezTo>
                  <a:cubicBezTo>
                    <a:pt x="21600" y="7960"/>
                    <a:pt x="21600" y="7960"/>
                    <a:pt x="21600" y="7960"/>
                  </a:cubicBezTo>
                  <a:cubicBezTo>
                    <a:pt x="21600" y="6023"/>
                    <a:pt x="20740" y="4206"/>
                    <a:pt x="15267" y="4206"/>
                  </a:cubicBezTo>
                  <a:close/>
                  <a:moveTo>
                    <a:pt x="12383" y="9438"/>
                  </a:moveTo>
                  <a:cubicBezTo>
                    <a:pt x="12383" y="17618"/>
                    <a:pt x="12383" y="17618"/>
                    <a:pt x="12383" y="17618"/>
                  </a:cubicBezTo>
                  <a:cubicBezTo>
                    <a:pt x="12383" y="17845"/>
                    <a:pt x="12383" y="17845"/>
                    <a:pt x="12383" y="17845"/>
                  </a:cubicBezTo>
                  <a:cubicBezTo>
                    <a:pt x="12383" y="18185"/>
                    <a:pt x="11807" y="18528"/>
                    <a:pt x="10947" y="18528"/>
                  </a:cubicBezTo>
                  <a:cubicBezTo>
                    <a:pt x="10947" y="18528"/>
                    <a:pt x="10947" y="18528"/>
                    <a:pt x="10653" y="18528"/>
                  </a:cubicBezTo>
                  <a:cubicBezTo>
                    <a:pt x="10370" y="18528"/>
                    <a:pt x="10370" y="18528"/>
                    <a:pt x="10087" y="18413"/>
                  </a:cubicBezTo>
                  <a:cubicBezTo>
                    <a:pt x="9500" y="18301"/>
                    <a:pt x="9217" y="18073"/>
                    <a:pt x="9217" y="17845"/>
                  </a:cubicBezTo>
                  <a:cubicBezTo>
                    <a:pt x="9217" y="16368"/>
                    <a:pt x="9217" y="16368"/>
                    <a:pt x="9217" y="16368"/>
                  </a:cubicBezTo>
                  <a:cubicBezTo>
                    <a:pt x="9217" y="8184"/>
                    <a:pt x="9217" y="8184"/>
                    <a:pt x="9217" y="8184"/>
                  </a:cubicBezTo>
                  <a:cubicBezTo>
                    <a:pt x="9217" y="8184"/>
                    <a:pt x="9217" y="8184"/>
                    <a:pt x="9217" y="8072"/>
                  </a:cubicBezTo>
                  <a:cubicBezTo>
                    <a:pt x="9217" y="7960"/>
                    <a:pt x="9217" y="7960"/>
                    <a:pt x="9217" y="7960"/>
                  </a:cubicBezTo>
                  <a:cubicBezTo>
                    <a:pt x="9217" y="7617"/>
                    <a:pt x="10087" y="7277"/>
                    <a:pt x="10947" y="7277"/>
                  </a:cubicBezTo>
                  <a:cubicBezTo>
                    <a:pt x="11807" y="7277"/>
                    <a:pt x="12383" y="7617"/>
                    <a:pt x="12383" y="7960"/>
                  </a:cubicBezTo>
                  <a:lnTo>
                    <a:pt x="12383" y="943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6" name="Freeform 9"/>
            <p:cNvSpPr/>
            <p:nvPr/>
          </p:nvSpPr>
          <p:spPr>
            <a:xfrm>
              <a:off x="953796"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653" y="0"/>
                  </a:cubicBezTo>
                  <a:cubicBezTo>
                    <a:pt x="4897" y="0"/>
                    <a:pt x="0" y="1552"/>
                    <a:pt x="0" y="4801"/>
                  </a:cubicBezTo>
                  <a:cubicBezTo>
                    <a:pt x="0" y="16794"/>
                    <a:pt x="0" y="16794"/>
                    <a:pt x="0" y="16794"/>
                  </a:cubicBezTo>
                  <a:cubicBezTo>
                    <a:pt x="0" y="20042"/>
                    <a:pt x="4897" y="21600"/>
                    <a:pt x="10653" y="21600"/>
                  </a:cubicBezTo>
                  <a:cubicBezTo>
                    <a:pt x="16420" y="21600"/>
                    <a:pt x="21600" y="20042"/>
                    <a:pt x="21600" y="16794"/>
                  </a:cubicBezTo>
                  <a:cubicBezTo>
                    <a:pt x="21600" y="12985"/>
                    <a:pt x="21600" y="12985"/>
                    <a:pt x="21600" y="12985"/>
                  </a:cubicBezTo>
                  <a:cubicBezTo>
                    <a:pt x="12394" y="12985"/>
                    <a:pt x="12394" y="12985"/>
                    <a:pt x="12394" y="12985"/>
                  </a:cubicBezTo>
                  <a:cubicBezTo>
                    <a:pt x="12394" y="17082"/>
                    <a:pt x="12394" y="17082"/>
                    <a:pt x="12394" y="17082"/>
                  </a:cubicBezTo>
                  <a:cubicBezTo>
                    <a:pt x="12394" y="17359"/>
                    <a:pt x="12394" y="17359"/>
                    <a:pt x="12394" y="17359"/>
                  </a:cubicBezTo>
                  <a:cubicBezTo>
                    <a:pt x="12394" y="17786"/>
                    <a:pt x="11807" y="18207"/>
                    <a:pt x="10947" y="18207"/>
                  </a:cubicBezTo>
                  <a:cubicBezTo>
                    <a:pt x="10087" y="18207"/>
                    <a:pt x="9217" y="17786"/>
                    <a:pt x="9217" y="17359"/>
                  </a:cubicBezTo>
                  <a:cubicBezTo>
                    <a:pt x="9217" y="17082"/>
                    <a:pt x="9217" y="17082"/>
                    <a:pt x="9217" y="17082"/>
                  </a:cubicBezTo>
                  <a:cubicBezTo>
                    <a:pt x="9217" y="11571"/>
                    <a:pt x="9217" y="11571"/>
                    <a:pt x="9217" y="11571"/>
                  </a:cubicBezTo>
                  <a:cubicBezTo>
                    <a:pt x="21600" y="11571"/>
                    <a:pt x="21600" y="11571"/>
                    <a:pt x="21600" y="11571"/>
                  </a:cubicBezTo>
                  <a:lnTo>
                    <a:pt x="21600" y="4801"/>
                  </a:lnTo>
                  <a:close/>
                  <a:moveTo>
                    <a:pt x="12394" y="8333"/>
                  </a:moveTo>
                  <a:cubicBezTo>
                    <a:pt x="9217" y="8333"/>
                    <a:pt x="9217" y="8333"/>
                    <a:pt x="9217" y="8333"/>
                  </a:cubicBezTo>
                  <a:cubicBezTo>
                    <a:pt x="9217" y="4518"/>
                    <a:pt x="9217" y="4518"/>
                    <a:pt x="9217" y="4518"/>
                  </a:cubicBezTo>
                  <a:cubicBezTo>
                    <a:pt x="9217" y="4518"/>
                    <a:pt x="9217" y="4518"/>
                    <a:pt x="9217" y="4380"/>
                  </a:cubicBezTo>
                  <a:cubicBezTo>
                    <a:pt x="9217" y="4236"/>
                    <a:pt x="9217" y="4236"/>
                    <a:pt x="9217" y="4236"/>
                  </a:cubicBezTo>
                  <a:cubicBezTo>
                    <a:pt x="9217" y="3814"/>
                    <a:pt x="10087" y="3388"/>
                    <a:pt x="10947" y="3388"/>
                  </a:cubicBezTo>
                  <a:cubicBezTo>
                    <a:pt x="11807" y="3388"/>
                    <a:pt x="12394" y="3814"/>
                    <a:pt x="12394" y="4236"/>
                  </a:cubicBezTo>
                  <a:cubicBezTo>
                    <a:pt x="12394" y="4518"/>
                    <a:pt x="12394" y="4518"/>
                    <a:pt x="12394" y="4518"/>
                  </a:cubicBezTo>
                  <a:lnTo>
                    <a:pt x="12394" y="8333"/>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7" name="Freeform 10"/>
            <p:cNvSpPr/>
            <p:nvPr/>
          </p:nvSpPr>
          <p:spPr>
            <a:xfrm>
              <a:off x="1089507" y="59261"/>
              <a:ext cx="117952"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56" y="0"/>
                  </a:moveTo>
                  <a:cubicBezTo>
                    <a:pt x="12548" y="0"/>
                    <a:pt x="10497" y="719"/>
                    <a:pt x="9339" y="2146"/>
                  </a:cubicBezTo>
                  <a:cubicBezTo>
                    <a:pt x="9042" y="2146"/>
                    <a:pt x="9042" y="2146"/>
                    <a:pt x="9042" y="2146"/>
                  </a:cubicBezTo>
                  <a:cubicBezTo>
                    <a:pt x="9042" y="287"/>
                    <a:pt x="9042" y="287"/>
                    <a:pt x="9042" y="287"/>
                  </a:cubicBezTo>
                  <a:cubicBezTo>
                    <a:pt x="0" y="287"/>
                    <a:pt x="0" y="287"/>
                    <a:pt x="0" y="287"/>
                  </a:cubicBezTo>
                  <a:cubicBezTo>
                    <a:pt x="0" y="21600"/>
                    <a:pt x="0" y="21600"/>
                    <a:pt x="0" y="21600"/>
                  </a:cubicBezTo>
                  <a:cubicBezTo>
                    <a:pt x="9042" y="21600"/>
                    <a:pt x="9042" y="21600"/>
                    <a:pt x="9042" y="21600"/>
                  </a:cubicBezTo>
                  <a:cubicBezTo>
                    <a:pt x="9042" y="5007"/>
                    <a:pt x="9042" y="5007"/>
                    <a:pt x="9042" y="5007"/>
                  </a:cubicBezTo>
                  <a:cubicBezTo>
                    <a:pt x="9042" y="5007"/>
                    <a:pt x="9042" y="5007"/>
                    <a:pt x="9042" y="4866"/>
                  </a:cubicBezTo>
                  <a:cubicBezTo>
                    <a:pt x="9042" y="4725"/>
                    <a:pt x="9042" y="4725"/>
                    <a:pt x="9042" y="4725"/>
                  </a:cubicBezTo>
                  <a:cubicBezTo>
                    <a:pt x="9042" y="4293"/>
                    <a:pt x="9626" y="4006"/>
                    <a:pt x="10210" y="3866"/>
                  </a:cubicBezTo>
                  <a:cubicBezTo>
                    <a:pt x="10210" y="3866"/>
                    <a:pt x="10210" y="3866"/>
                    <a:pt x="10497" y="3866"/>
                  </a:cubicBezTo>
                  <a:lnTo>
                    <a:pt x="10795" y="3866"/>
                  </a:lnTo>
                  <a:cubicBezTo>
                    <a:pt x="11666" y="3866"/>
                    <a:pt x="12261" y="4293"/>
                    <a:pt x="12261" y="4725"/>
                  </a:cubicBezTo>
                  <a:cubicBezTo>
                    <a:pt x="12261" y="4866"/>
                    <a:pt x="12261" y="4866"/>
                    <a:pt x="12261" y="4866"/>
                  </a:cubicBezTo>
                  <a:lnTo>
                    <a:pt x="12261" y="5007"/>
                  </a:ln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56"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8" name="Freeform 11"/>
            <p:cNvSpPr/>
            <p:nvPr/>
          </p:nvSpPr>
          <p:spPr>
            <a:xfrm>
              <a:off x="1353232" y="59261"/>
              <a:ext cx="119492" cy="24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01"/>
                  </a:moveTo>
                  <a:cubicBezTo>
                    <a:pt x="21600" y="1552"/>
                    <a:pt x="16420" y="0"/>
                    <a:pt x="10947" y="0"/>
                  </a:cubicBezTo>
                  <a:cubicBezTo>
                    <a:pt x="4907" y="0"/>
                    <a:pt x="0" y="1552"/>
                    <a:pt x="0" y="4801"/>
                  </a:cubicBezTo>
                  <a:cubicBezTo>
                    <a:pt x="0" y="16794"/>
                    <a:pt x="0" y="16794"/>
                    <a:pt x="0" y="16794"/>
                  </a:cubicBezTo>
                  <a:cubicBezTo>
                    <a:pt x="0" y="20042"/>
                    <a:pt x="4907" y="21600"/>
                    <a:pt x="10947" y="21600"/>
                  </a:cubicBezTo>
                  <a:cubicBezTo>
                    <a:pt x="16420" y="21600"/>
                    <a:pt x="21600" y="20042"/>
                    <a:pt x="21600" y="16794"/>
                  </a:cubicBezTo>
                  <a:cubicBezTo>
                    <a:pt x="21600" y="12985"/>
                    <a:pt x="21600" y="12985"/>
                    <a:pt x="21600" y="12985"/>
                  </a:cubicBezTo>
                  <a:cubicBezTo>
                    <a:pt x="12383" y="12985"/>
                    <a:pt x="12383" y="12985"/>
                    <a:pt x="12383" y="12985"/>
                  </a:cubicBezTo>
                  <a:cubicBezTo>
                    <a:pt x="12383" y="15524"/>
                    <a:pt x="12383" y="15524"/>
                    <a:pt x="12383" y="15524"/>
                  </a:cubicBezTo>
                  <a:cubicBezTo>
                    <a:pt x="12383" y="17359"/>
                    <a:pt x="12383" y="17359"/>
                    <a:pt x="12383" y="17359"/>
                  </a:cubicBezTo>
                  <a:cubicBezTo>
                    <a:pt x="12383" y="17786"/>
                    <a:pt x="11817" y="18207"/>
                    <a:pt x="10947" y="18207"/>
                  </a:cubicBezTo>
                  <a:cubicBezTo>
                    <a:pt x="10087" y="18207"/>
                    <a:pt x="9217" y="17786"/>
                    <a:pt x="9217" y="17359"/>
                  </a:cubicBezTo>
                  <a:cubicBezTo>
                    <a:pt x="9217" y="15524"/>
                    <a:pt x="9217" y="15524"/>
                    <a:pt x="9217" y="15524"/>
                  </a:cubicBezTo>
                  <a:cubicBezTo>
                    <a:pt x="9217" y="11571"/>
                    <a:pt x="9217" y="11571"/>
                    <a:pt x="9217" y="11571"/>
                  </a:cubicBezTo>
                  <a:cubicBezTo>
                    <a:pt x="21600" y="11571"/>
                    <a:pt x="21600" y="11571"/>
                    <a:pt x="21600" y="11571"/>
                  </a:cubicBezTo>
                  <a:lnTo>
                    <a:pt x="21600" y="4801"/>
                  </a:lnTo>
                  <a:close/>
                  <a:moveTo>
                    <a:pt x="12383" y="6071"/>
                  </a:moveTo>
                  <a:cubicBezTo>
                    <a:pt x="12383" y="8333"/>
                    <a:pt x="12383" y="8333"/>
                    <a:pt x="12383" y="8333"/>
                  </a:cubicBezTo>
                  <a:cubicBezTo>
                    <a:pt x="9217" y="8333"/>
                    <a:pt x="9217" y="8333"/>
                    <a:pt x="9217" y="8333"/>
                  </a:cubicBezTo>
                  <a:cubicBezTo>
                    <a:pt x="9217" y="6071"/>
                    <a:pt x="9217" y="6071"/>
                    <a:pt x="9217" y="6071"/>
                  </a:cubicBezTo>
                  <a:cubicBezTo>
                    <a:pt x="9217" y="4236"/>
                    <a:pt x="9217" y="4236"/>
                    <a:pt x="9217" y="4236"/>
                  </a:cubicBezTo>
                  <a:cubicBezTo>
                    <a:pt x="9217" y="3814"/>
                    <a:pt x="10087" y="3388"/>
                    <a:pt x="10947" y="3388"/>
                  </a:cubicBezTo>
                  <a:cubicBezTo>
                    <a:pt x="11817" y="3388"/>
                    <a:pt x="12383" y="3814"/>
                    <a:pt x="12383" y="4236"/>
                  </a:cubicBezTo>
                  <a:lnTo>
                    <a:pt x="12383" y="6071"/>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29" name="Freeform 12"/>
            <p:cNvSpPr/>
            <p:nvPr/>
          </p:nvSpPr>
          <p:spPr>
            <a:xfrm>
              <a:off x="1487403" y="59261"/>
              <a:ext cx="117953" cy="240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67" y="0"/>
                  </a:moveTo>
                  <a:cubicBezTo>
                    <a:pt x="12548" y="0"/>
                    <a:pt x="10508" y="719"/>
                    <a:pt x="9339" y="2146"/>
                  </a:cubicBezTo>
                  <a:cubicBezTo>
                    <a:pt x="9052" y="2146"/>
                    <a:pt x="9052" y="2146"/>
                    <a:pt x="9052" y="2146"/>
                  </a:cubicBezTo>
                  <a:cubicBezTo>
                    <a:pt x="9052" y="287"/>
                    <a:pt x="9052" y="287"/>
                    <a:pt x="9052" y="287"/>
                  </a:cubicBezTo>
                  <a:cubicBezTo>
                    <a:pt x="0" y="287"/>
                    <a:pt x="0" y="287"/>
                    <a:pt x="0" y="287"/>
                  </a:cubicBezTo>
                  <a:cubicBezTo>
                    <a:pt x="0" y="21600"/>
                    <a:pt x="0" y="21600"/>
                    <a:pt x="0" y="21600"/>
                  </a:cubicBezTo>
                  <a:cubicBezTo>
                    <a:pt x="9052" y="21600"/>
                    <a:pt x="9052" y="21600"/>
                    <a:pt x="9052" y="21600"/>
                  </a:cubicBezTo>
                  <a:cubicBezTo>
                    <a:pt x="9052" y="6585"/>
                    <a:pt x="9052" y="6585"/>
                    <a:pt x="9052" y="6585"/>
                  </a:cubicBezTo>
                  <a:cubicBezTo>
                    <a:pt x="9052" y="4579"/>
                    <a:pt x="9052" y="4579"/>
                    <a:pt x="9052" y="4579"/>
                  </a:cubicBezTo>
                  <a:cubicBezTo>
                    <a:pt x="9052" y="4152"/>
                    <a:pt x="9934" y="3866"/>
                    <a:pt x="10805" y="3866"/>
                  </a:cubicBezTo>
                  <a:cubicBezTo>
                    <a:pt x="11677" y="3866"/>
                    <a:pt x="12261" y="4152"/>
                    <a:pt x="12261" y="4579"/>
                  </a:cubicBezTo>
                  <a:cubicBezTo>
                    <a:pt x="12261" y="4866"/>
                    <a:pt x="12261" y="4866"/>
                    <a:pt x="12261" y="4866"/>
                  </a:cubicBezTo>
                  <a:cubicBezTo>
                    <a:pt x="12261" y="5007"/>
                    <a:pt x="12261" y="5007"/>
                    <a:pt x="12261" y="5007"/>
                  </a:cubicBezTo>
                  <a:cubicBezTo>
                    <a:pt x="12261" y="11727"/>
                    <a:pt x="12261" y="11727"/>
                    <a:pt x="12261" y="11727"/>
                  </a:cubicBezTo>
                  <a:cubicBezTo>
                    <a:pt x="21600" y="11727"/>
                    <a:pt x="21600" y="11727"/>
                    <a:pt x="21600" y="11727"/>
                  </a:cubicBezTo>
                  <a:cubicBezTo>
                    <a:pt x="21600" y="3720"/>
                    <a:pt x="21600" y="3720"/>
                    <a:pt x="21600" y="3720"/>
                  </a:cubicBezTo>
                  <a:cubicBezTo>
                    <a:pt x="21600" y="1433"/>
                    <a:pt x="20431" y="0"/>
                    <a:pt x="15767" y="0"/>
                  </a:cubicBezTo>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sp>
          <p:nvSpPr>
            <p:cNvPr id="30" name="Freeform 13"/>
            <p:cNvSpPr/>
            <p:nvPr/>
          </p:nvSpPr>
          <p:spPr>
            <a:xfrm>
              <a:off x="1220600" y="59261"/>
              <a:ext cx="119491" cy="30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89" y="225"/>
                  </a:moveTo>
                  <a:cubicBezTo>
                    <a:pt x="12389" y="1799"/>
                    <a:pt x="12389" y="1799"/>
                    <a:pt x="12389" y="1799"/>
                  </a:cubicBezTo>
                  <a:cubicBezTo>
                    <a:pt x="12096" y="1799"/>
                    <a:pt x="12096" y="1799"/>
                    <a:pt x="12096" y="1799"/>
                  </a:cubicBezTo>
                  <a:cubicBezTo>
                    <a:pt x="10942" y="787"/>
                    <a:pt x="8644" y="0"/>
                    <a:pt x="5770" y="0"/>
                  </a:cubicBezTo>
                  <a:cubicBezTo>
                    <a:pt x="1731" y="0"/>
                    <a:pt x="0" y="1352"/>
                    <a:pt x="0" y="3040"/>
                  </a:cubicBezTo>
                  <a:cubicBezTo>
                    <a:pt x="0" y="13164"/>
                    <a:pt x="0" y="13164"/>
                    <a:pt x="0" y="13164"/>
                  </a:cubicBezTo>
                  <a:cubicBezTo>
                    <a:pt x="0" y="14737"/>
                    <a:pt x="1731" y="15975"/>
                    <a:pt x="5770" y="15975"/>
                  </a:cubicBezTo>
                  <a:cubicBezTo>
                    <a:pt x="8644" y="15975"/>
                    <a:pt x="10942" y="15299"/>
                    <a:pt x="12096" y="14397"/>
                  </a:cubicBezTo>
                  <a:cubicBezTo>
                    <a:pt x="12389" y="14397"/>
                    <a:pt x="12389" y="14397"/>
                    <a:pt x="12389" y="14397"/>
                  </a:cubicBezTo>
                  <a:cubicBezTo>
                    <a:pt x="12389" y="18113"/>
                    <a:pt x="12389" y="18113"/>
                    <a:pt x="12389" y="18113"/>
                  </a:cubicBezTo>
                  <a:cubicBezTo>
                    <a:pt x="12389" y="18228"/>
                    <a:pt x="12389" y="18228"/>
                    <a:pt x="12389" y="18228"/>
                  </a:cubicBezTo>
                  <a:cubicBezTo>
                    <a:pt x="12389" y="18449"/>
                    <a:pt x="12389" y="18449"/>
                    <a:pt x="12389" y="18449"/>
                  </a:cubicBezTo>
                  <a:cubicBezTo>
                    <a:pt x="12389" y="18789"/>
                    <a:pt x="11812" y="19015"/>
                    <a:pt x="10942" y="19015"/>
                  </a:cubicBezTo>
                  <a:cubicBezTo>
                    <a:pt x="10081" y="19015"/>
                    <a:pt x="9221" y="18789"/>
                    <a:pt x="9221" y="18449"/>
                  </a:cubicBezTo>
                  <a:cubicBezTo>
                    <a:pt x="9221" y="18228"/>
                    <a:pt x="9221" y="18228"/>
                    <a:pt x="9221" y="18228"/>
                  </a:cubicBezTo>
                  <a:cubicBezTo>
                    <a:pt x="9221" y="18228"/>
                    <a:pt x="9221" y="18228"/>
                    <a:pt x="9221" y="18113"/>
                  </a:cubicBezTo>
                  <a:cubicBezTo>
                    <a:pt x="9221" y="16876"/>
                    <a:pt x="9221" y="16876"/>
                    <a:pt x="9221" y="16876"/>
                  </a:cubicBezTo>
                  <a:cubicBezTo>
                    <a:pt x="0" y="16876"/>
                    <a:pt x="0" y="16876"/>
                    <a:pt x="0" y="16876"/>
                  </a:cubicBezTo>
                  <a:cubicBezTo>
                    <a:pt x="0" y="17777"/>
                    <a:pt x="0" y="17777"/>
                    <a:pt x="0" y="17777"/>
                  </a:cubicBezTo>
                  <a:cubicBezTo>
                    <a:pt x="0" y="20588"/>
                    <a:pt x="4616" y="21600"/>
                    <a:pt x="10942" y="21600"/>
                  </a:cubicBezTo>
                  <a:cubicBezTo>
                    <a:pt x="17288" y="21600"/>
                    <a:pt x="21600" y="20588"/>
                    <a:pt x="21600" y="17777"/>
                  </a:cubicBezTo>
                  <a:cubicBezTo>
                    <a:pt x="21600" y="225"/>
                    <a:pt x="21600" y="225"/>
                    <a:pt x="21600" y="225"/>
                  </a:cubicBezTo>
                  <a:lnTo>
                    <a:pt x="12389" y="225"/>
                  </a:lnTo>
                  <a:close/>
                  <a:moveTo>
                    <a:pt x="12389" y="12488"/>
                  </a:moveTo>
                  <a:cubicBezTo>
                    <a:pt x="12389" y="12824"/>
                    <a:pt x="11812" y="13049"/>
                    <a:pt x="10942" y="13049"/>
                  </a:cubicBezTo>
                  <a:cubicBezTo>
                    <a:pt x="10081" y="13049"/>
                    <a:pt x="9221" y="12824"/>
                    <a:pt x="9221" y="12488"/>
                  </a:cubicBezTo>
                  <a:cubicBezTo>
                    <a:pt x="9221" y="11025"/>
                    <a:pt x="9221" y="11025"/>
                    <a:pt x="9221" y="11025"/>
                  </a:cubicBezTo>
                  <a:cubicBezTo>
                    <a:pt x="9221" y="3937"/>
                    <a:pt x="9221" y="3937"/>
                    <a:pt x="9221" y="3937"/>
                  </a:cubicBezTo>
                  <a:cubicBezTo>
                    <a:pt x="9221" y="3937"/>
                    <a:pt x="9221" y="3937"/>
                    <a:pt x="9221" y="3827"/>
                  </a:cubicBezTo>
                  <a:cubicBezTo>
                    <a:pt x="9221" y="3716"/>
                    <a:pt x="9221" y="3716"/>
                    <a:pt x="9221" y="3716"/>
                  </a:cubicBezTo>
                  <a:cubicBezTo>
                    <a:pt x="9221" y="3376"/>
                    <a:pt x="10081" y="3040"/>
                    <a:pt x="10942" y="3040"/>
                  </a:cubicBezTo>
                  <a:cubicBezTo>
                    <a:pt x="11812" y="3040"/>
                    <a:pt x="12389" y="3376"/>
                    <a:pt x="12389" y="3716"/>
                  </a:cubicBezTo>
                  <a:cubicBezTo>
                    <a:pt x="12389" y="3937"/>
                    <a:pt x="12389" y="3937"/>
                    <a:pt x="12389" y="3937"/>
                  </a:cubicBezTo>
                  <a:cubicBezTo>
                    <a:pt x="12389" y="11025"/>
                    <a:pt x="12389" y="11025"/>
                    <a:pt x="12389" y="11025"/>
                  </a:cubicBezTo>
                  <a:lnTo>
                    <a:pt x="12389" y="12488"/>
                  </a:lnTo>
                  <a:close/>
                </a:path>
              </a:pathLst>
            </a:custGeom>
            <a:solidFill>
              <a:srgbClr val="114783"/>
            </a:solidFill>
            <a:ln w="12700" cap="flat">
              <a:noFill/>
              <a:miter lim="400000"/>
            </a:ln>
            <a:effectLst/>
          </p:spPr>
          <p:txBody>
            <a:bodyPr wrap="square" lIns="45719" tIns="45719" rIns="45719" bIns="45719" numCol="1" anchor="ctr">
              <a:noAutofit/>
            </a:bodyPr>
            <a:lstStyle/>
            <a:p>
              <a:pPr>
                <a:defRPr>
                  <a:solidFill>
                    <a:srgbClr val="114783"/>
                  </a:solidFill>
                  <a:latin typeface="Arial"/>
                  <a:ea typeface="Arial"/>
                  <a:cs typeface="Arial"/>
                  <a:sym typeface="Arial"/>
                </a:defRPr>
              </a:pPr>
            </a:p>
          </p:txBody>
        </p:sp>
      </p:grpSp>
      <p:sp>
        <p:nvSpPr>
          <p:cNvPr id="32" name="MSIPCMContentMarking"/>
          <p:cNvSpPr txBox="1"/>
          <p:nvPr/>
        </p:nvSpPr>
        <p:spPr>
          <a:xfrm>
            <a:off x="5389152" y="6658292"/>
            <a:ext cx="1413696" cy="1370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000">
                <a:latin typeface="+mn-lt"/>
                <a:ea typeface="+mn-ea"/>
                <a:cs typeface="+mn-cs"/>
                <a:sym typeface="Calibri"/>
              </a:defRPr>
            </a:lvl1pPr>
          </a:lstStyle>
          <a:p>
            <a:pPr/>
            <a:r>
              <a:t>Schlumberger-Private</a:t>
            </a:r>
          </a:p>
        </p:txBody>
      </p:sp>
      <p:sp>
        <p:nvSpPr>
          <p:cNvPr id="33" name="Title Text"/>
          <p:cNvSpPr txBox="1"/>
          <p:nvPr>
            <p:ph type="title"/>
          </p:nvPr>
        </p:nvSpPr>
        <p:spPr>
          <a:xfrm>
            <a:off x="831850" y="1709738"/>
            <a:ext cx="10515600" cy="285273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34" name="Body Level One…"/>
          <p:cNvSpPr txBox="1"/>
          <p:nvPr>
            <p:ph type="body" idx="1"/>
          </p:nvPr>
        </p:nvSpPr>
        <p:spPr>
          <a:xfrm>
            <a:off x="831850" y="4589462"/>
            <a:ext cx="10515600" cy="15001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xfrm>
            <a:off x="5878972" y="6369021"/>
            <a:ext cx="243147" cy="269241"/>
          </a:xfrm>
          <a:prstGeom prst="rect">
            <a:avLst/>
          </a:prstGeom>
          <a:ln w="12700">
            <a:miter lim="400000"/>
          </a:ln>
        </p:spPr>
        <p:txBody>
          <a:bodyPr wrap="none" lIns="45719" rIns="45719" anchor="ctr">
            <a:spAutoFit/>
          </a:bodyPr>
          <a:lstStyle>
            <a:lvl1pP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1pPr>
      <a:lvl2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2pPr>
      <a:lvl3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3pPr>
      <a:lvl4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4pPr>
      <a:lvl5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5pPr>
      <a:lvl6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6pPr>
      <a:lvl7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7pPr>
      <a:lvl8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8pPr>
      <a:lvl9pPr marL="0" marR="0" indent="0" algn="l" defTabSz="914400" rtl="0" latinLnBrk="0">
        <a:lnSpc>
          <a:spcPct val="90000"/>
        </a:lnSpc>
        <a:spcBef>
          <a:spcPts val="0"/>
        </a:spcBef>
        <a:spcAft>
          <a:spcPts val="0"/>
        </a:spcAft>
        <a:buClrTx/>
        <a:buSzTx/>
        <a:buFontTx/>
        <a:buNone/>
        <a:tabLst/>
        <a:defRPr b="1" baseline="0" cap="all" i="0" spc="0" strike="noStrike" sz="6000" u="none">
          <a:solidFill>
            <a:srgbClr val="114783"/>
          </a:solidFill>
          <a:uFillTx/>
          <a:latin typeface="Arial Narrow"/>
          <a:ea typeface="Arial Narrow"/>
          <a:cs typeface="Arial Narrow"/>
          <a:sym typeface="Arial Narrow"/>
        </a:defRPr>
      </a:lvl9pPr>
    </p:titleStyle>
    <p:bodyStyle>
      <a:lvl1pPr marL="0" marR="0" indent="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1pPr>
      <a:lvl2pPr marL="0" marR="0" indent="4572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2pPr>
      <a:lvl3pPr marL="0" marR="0" indent="9144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3pPr>
      <a:lvl4pPr marL="0" marR="0" indent="13716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4pPr>
      <a:lvl5pPr marL="0" marR="0" indent="18288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5pPr>
      <a:lvl6pPr marL="0" marR="0" indent="22860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6pPr>
      <a:lvl7pPr marL="0" marR="0" indent="27432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7pPr>
      <a:lvl8pPr marL="0" marR="0" indent="32004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8pPr>
      <a:lvl9pPr marL="0" marR="0" indent="3657600" algn="l" defTabSz="914400" rtl="0" latinLnBrk="0">
        <a:lnSpc>
          <a:spcPct val="90000"/>
        </a:lnSpc>
        <a:spcBef>
          <a:spcPts val="1000"/>
        </a:spcBef>
        <a:spcAft>
          <a:spcPts val="0"/>
        </a:spcAft>
        <a:buClrTx/>
        <a:buSzTx/>
        <a:buFontTx/>
        <a:buNone/>
        <a:tabLst/>
        <a:defRPr b="0" baseline="0" cap="none" i="0" spc="0" strike="noStrike" sz="2400" u="none">
          <a:solidFill>
            <a:srgbClr val="888888"/>
          </a:solidFill>
          <a:uFillTx/>
          <a:latin typeface="Arial Narrow"/>
          <a:ea typeface="Arial Narrow"/>
          <a:cs typeface="Arial Narrow"/>
          <a:sym typeface="Arial Narrow"/>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1pPr>
      <a:lvl2pPr marL="0" marR="0" indent="4572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2pPr>
      <a:lvl3pPr marL="0" marR="0" indent="9144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3pPr>
      <a:lvl4pPr marL="0" marR="0" indent="13716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4pPr>
      <a:lvl5pPr marL="0" marR="0" indent="18288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5pPr>
      <a:lvl6pPr marL="0" marR="0" indent="22860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6pPr>
      <a:lvl7pPr marL="0" marR="0" indent="27432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7pPr>
      <a:lvl8pPr marL="0" marR="0" indent="32004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8pPr>
      <a:lvl9pPr marL="0" marR="0" indent="3657600" algn="l"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Narrow"/>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1"/>
          <p:cNvSpPr txBox="1"/>
          <p:nvPr>
            <p:ph type="title"/>
          </p:nvPr>
        </p:nvSpPr>
        <p:spPr>
          <a:xfrm>
            <a:off x="209818" y="3310128"/>
            <a:ext cx="11685867" cy="915342"/>
          </a:xfrm>
          <a:prstGeom prst="rect">
            <a:avLst/>
          </a:prstGeom>
          <a:solidFill>
            <a:srgbClr val="000000">
              <a:alpha val="69649"/>
            </a:srgbClr>
          </a:solidFill>
        </p:spPr>
        <p:txBody>
          <a:bodyPr/>
          <a:lstStyle/>
          <a:p>
            <a:pPr defTabSz="548640">
              <a:defRPr sz="3000"/>
            </a:pPr>
            <a:r>
              <a:t>NLP unsupervised learning:</a:t>
            </a:r>
          </a:p>
          <a:p>
            <a:pPr defTabSz="548640">
              <a:defRPr sz="3000"/>
            </a:pPr>
            <a:r>
              <a:t>Message classification for disaster response</a:t>
            </a:r>
          </a:p>
        </p:txBody>
      </p:sp>
      <p:sp>
        <p:nvSpPr>
          <p:cNvPr id="290" name="Subtitle 2"/>
          <p:cNvSpPr txBox="1"/>
          <p:nvPr>
            <p:ph type="body" sz="quarter" idx="1"/>
          </p:nvPr>
        </p:nvSpPr>
        <p:spPr>
          <a:xfrm>
            <a:off x="275468" y="5267268"/>
            <a:ext cx="4153791" cy="915342"/>
          </a:xfrm>
          <a:prstGeom prst="rect">
            <a:avLst/>
          </a:prstGeom>
          <a:solidFill>
            <a:srgbClr val="000000">
              <a:alpha val="70078"/>
            </a:srgbClr>
          </a:solidFill>
        </p:spPr>
        <p:txBody>
          <a:bodyPr/>
          <a:lstStyle/>
          <a:p>
            <a:pPr>
              <a:lnSpc>
                <a:spcPct val="81000"/>
              </a:lnSpc>
              <a:defRPr sz="2200"/>
            </a:pPr>
            <a:r>
              <a:t>METIS BOOTCAMP | July 23, 2021</a:t>
            </a:r>
          </a:p>
          <a:p>
            <a:pPr>
              <a:lnSpc>
                <a:spcPct val="81000"/>
              </a:lnSpc>
              <a:defRPr sz="2200"/>
            </a:pPr>
            <a:r>
              <a:t>Presented by: Kalu Uga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Prediction and most similar message"/>
          <p:cNvSpPr txBox="1"/>
          <p:nvPr>
            <p:ph type="title"/>
          </p:nvPr>
        </p:nvSpPr>
        <p:spPr>
          <a:prstGeom prst="rect">
            <a:avLst/>
          </a:prstGeom>
        </p:spPr>
        <p:txBody>
          <a:bodyPr/>
          <a:lstStyle/>
          <a:p>
            <a:pPr/>
            <a:r>
              <a:t>Prediction and most similar message</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Message Example…"/>
          <p:cNvSpPr txBox="1"/>
          <p:nvPr/>
        </p:nvSpPr>
        <p:spPr>
          <a:xfrm>
            <a:off x="383956" y="1196647"/>
            <a:ext cx="9826006" cy="5585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2575" indent="-282575">
              <a:lnSpc>
                <a:spcPct val="90000"/>
              </a:lnSpc>
              <a:spcBef>
                <a:spcPts val="1000"/>
              </a:spcBef>
              <a:buClr>
                <a:srgbClr val="075FA5"/>
              </a:buClr>
              <a:buSzPct val="80000"/>
              <a:buChar char="■"/>
              <a:defRPr sz="2800"/>
            </a:pPr>
            <a:r>
              <a:t>  Message Example</a:t>
            </a:r>
          </a:p>
          <a:p>
            <a:pPr marL="282575" indent="-282575">
              <a:lnSpc>
                <a:spcPct val="90000"/>
              </a:lnSpc>
              <a:spcBef>
                <a:spcPts val="1000"/>
              </a:spcBef>
              <a:buClr>
                <a:srgbClr val="075FA5"/>
              </a:buClr>
              <a:buSzPct val="80000"/>
              <a:buChar char="■"/>
              <a:defRPr sz="2800"/>
            </a:pPr>
          </a:p>
          <a:p>
            <a:pPr lvl="1" marL="739775" indent="-282575">
              <a:lnSpc>
                <a:spcPct val="90000"/>
              </a:lnSpc>
              <a:spcBef>
                <a:spcPts val="1000"/>
              </a:spcBef>
              <a:buClr>
                <a:srgbClr val="075FA5"/>
              </a:buClr>
              <a:buSzPct val="45000"/>
              <a:buChar char="★"/>
              <a:defRPr sz="2000"/>
            </a:pPr>
            <a:r>
              <a:t>["</a:t>
            </a:r>
            <a:r>
              <a:rPr>
                <a:solidFill>
                  <a:schemeClr val="accent3">
                    <a:satOff val="-22591"/>
                    <a:lumOff val="-11490"/>
                  </a:schemeClr>
                </a:solidFill>
              </a:rPr>
              <a:t>We need food and medical suppies. The kids also need blankets and clothing</a:t>
            </a:r>
            <a:r>
              <a:t>"]</a:t>
            </a:r>
          </a:p>
          <a:p>
            <a:pPr>
              <a:lnSpc>
                <a:spcPct val="90000"/>
              </a:lnSpc>
              <a:spcBef>
                <a:spcPts val="1000"/>
              </a:spcBef>
              <a:defRPr sz="2000"/>
            </a:pPr>
          </a:p>
          <a:p>
            <a:pPr marL="282575" indent="-282575">
              <a:lnSpc>
                <a:spcPct val="90000"/>
              </a:lnSpc>
              <a:spcBef>
                <a:spcPts val="1000"/>
              </a:spcBef>
              <a:buClr>
                <a:srgbClr val="075FA5"/>
              </a:buClr>
              <a:buSzPct val="80000"/>
              <a:buChar char="■"/>
              <a:defRPr sz="2800"/>
            </a:pPr>
            <a:r>
              <a:t>  Predicted group</a:t>
            </a:r>
          </a:p>
          <a:p>
            <a:pPr marL="282575" indent="-282575">
              <a:lnSpc>
                <a:spcPct val="90000"/>
              </a:lnSpc>
              <a:spcBef>
                <a:spcPts val="1000"/>
              </a:spcBef>
              <a:buClr>
                <a:srgbClr val="075FA5"/>
              </a:buClr>
              <a:buSzPct val="80000"/>
              <a:buChar char="■"/>
              <a:defRPr sz="2800"/>
            </a:pPr>
          </a:p>
          <a:p>
            <a:pPr lvl="1" marL="739775" indent="-282575">
              <a:lnSpc>
                <a:spcPct val="90000"/>
              </a:lnSpc>
              <a:spcBef>
                <a:spcPts val="1000"/>
              </a:spcBef>
              <a:buClr>
                <a:srgbClr val="075FA5"/>
              </a:buClr>
              <a:buSzPct val="45000"/>
              <a:buChar char="★"/>
              <a:defRPr b="1" sz="2000">
                <a:solidFill>
                  <a:schemeClr val="accent1"/>
                </a:solidFill>
              </a:defRPr>
            </a:pPr>
            <a:r>
              <a:t>Aid -Water, Food, Shelter, Medicine</a:t>
            </a:r>
          </a:p>
          <a:p>
            <a:pPr>
              <a:lnSpc>
                <a:spcPct val="90000"/>
              </a:lnSpc>
              <a:spcBef>
                <a:spcPts val="1000"/>
              </a:spcBef>
              <a:defRPr sz="2000"/>
            </a:pPr>
          </a:p>
          <a:p>
            <a:pPr marL="282575" indent="-282575">
              <a:lnSpc>
                <a:spcPct val="90000"/>
              </a:lnSpc>
              <a:spcBef>
                <a:spcPts val="1000"/>
              </a:spcBef>
              <a:buClr>
                <a:srgbClr val="075FA5"/>
              </a:buClr>
              <a:buSzPct val="80000"/>
              <a:buChar char="■"/>
              <a:defRPr sz="2800"/>
            </a:pPr>
            <a:r>
              <a:t>Most Similar Message - Cosine Similarity</a:t>
            </a:r>
          </a:p>
          <a:p>
            <a:pPr lvl="1" marL="739775" indent="-282575">
              <a:lnSpc>
                <a:spcPct val="90000"/>
              </a:lnSpc>
              <a:spcBef>
                <a:spcPts val="1000"/>
              </a:spcBef>
              <a:buClr>
                <a:srgbClr val="075FA5"/>
              </a:buClr>
              <a:buSzPct val="45000"/>
              <a:buChar char="★"/>
              <a:defRPr sz="2000"/>
            </a:pPr>
            <a:r>
              <a:t>we have clothes for all ages and brand new shoes and boots we have baby items like diapers car seats high chair ect we also have hygine products like wipes toothbrushes toothpaste ect we also have some kids toys and stuffed animals even a bike and we also have some non perishable foods and blankets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rediction - flask app"/>
          <p:cNvSpPr txBox="1"/>
          <p:nvPr>
            <p:ph type="title"/>
          </p:nvPr>
        </p:nvSpPr>
        <p:spPr>
          <a:prstGeom prst="rect">
            <a:avLst/>
          </a:prstGeom>
        </p:spPr>
        <p:txBody>
          <a:bodyPr/>
          <a:lstStyle/>
          <a:p>
            <a:pPr/>
            <a:r>
              <a:t>Prediction - flask app</a:t>
            </a:r>
          </a:p>
        </p:txBody>
      </p:sp>
      <p:sp>
        <p:nvSpPr>
          <p:cNvPr id="349" name="Slide Number"/>
          <p:cNvSpPr txBox="1"/>
          <p:nvPr>
            <p:ph type="sldNum" sz="quarter" idx="2"/>
          </p:nvPr>
        </p:nvSpPr>
        <p:spPr>
          <a:xfrm>
            <a:off x="5878972" y="6369021"/>
            <a:ext cx="23399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nlp_app1.png" descr="nlp_app1.png"/>
          <p:cNvPicPr>
            <a:picLocks noChangeAspect="1"/>
          </p:cNvPicPr>
          <p:nvPr/>
        </p:nvPicPr>
        <p:blipFill>
          <a:blip r:embed="rId2">
            <a:extLst/>
          </a:blip>
          <a:stretch>
            <a:fillRect/>
          </a:stretch>
        </p:blipFill>
        <p:spPr>
          <a:xfrm>
            <a:off x="561261" y="2302654"/>
            <a:ext cx="5791201" cy="2921001"/>
          </a:xfrm>
          <a:prstGeom prst="rect">
            <a:avLst/>
          </a:prstGeom>
          <a:ln w="12700">
            <a:miter lim="400000"/>
          </a:ln>
        </p:spPr>
      </p:pic>
      <p:pic>
        <p:nvPicPr>
          <p:cNvPr id="351" name="nlp_app2.png" descr="nlp_app2.png"/>
          <p:cNvPicPr>
            <a:picLocks noChangeAspect="1"/>
          </p:cNvPicPr>
          <p:nvPr/>
        </p:nvPicPr>
        <p:blipFill>
          <a:blip r:embed="rId3">
            <a:extLst/>
          </a:blip>
          <a:stretch>
            <a:fillRect/>
          </a:stretch>
        </p:blipFill>
        <p:spPr>
          <a:xfrm>
            <a:off x="7168086" y="2658254"/>
            <a:ext cx="4432301" cy="22098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Recommendations"/>
          <p:cNvSpPr txBox="1"/>
          <p:nvPr>
            <p:ph type="title"/>
          </p:nvPr>
        </p:nvSpPr>
        <p:spPr>
          <a:prstGeom prst="rect">
            <a:avLst/>
          </a:prstGeom>
        </p:spPr>
        <p:txBody>
          <a:bodyPr/>
          <a:lstStyle/>
          <a:p>
            <a:pPr/>
            <a:r>
              <a:t>Recommendations</a:t>
            </a:r>
          </a:p>
        </p:txBody>
      </p:sp>
      <p:sp>
        <p:nvSpPr>
          <p:cNvPr id="354" name="Tfidf + LDA provides clear interpretation of topics for a mixture of short and long messages.…"/>
          <p:cNvSpPr txBox="1"/>
          <p:nvPr>
            <p:ph type="body" sz="half" idx="1"/>
          </p:nvPr>
        </p:nvSpPr>
        <p:spPr>
          <a:xfrm>
            <a:off x="627262" y="2738798"/>
            <a:ext cx="9234999" cy="2048714"/>
          </a:xfrm>
          <a:prstGeom prst="rect">
            <a:avLst/>
          </a:prstGeom>
        </p:spPr>
        <p:txBody>
          <a:bodyPr/>
          <a:lstStyle/>
          <a:p>
            <a:pPr/>
            <a:r>
              <a:t>Tfidf + LDA provides clear interpretation of topics for a mixture of short and long messages.</a:t>
            </a:r>
          </a:p>
          <a:p>
            <a:pPr/>
          </a:p>
          <a:p>
            <a:pPr/>
            <a:r>
              <a:t>Tfidf + LDA can find topics that other algorithms will miss.</a:t>
            </a:r>
          </a:p>
        </p:txBody>
      </p:sp>
      <p:sp>
        <p:nvSpPr>
          <p:cNvPr id="3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274318" y="228600"/>
            <a:ext cx="11650981" cy="914400"/>
          </a:xfrm>
          <a:prstGeom prst="rect">
            <a:avLst/>
          </a:prstGeom>
        </p:spPr>
        <p:txBody>
          <a:bodyPr/>
          <a:lstStyle/>
          <a:p>
            <a:pPr/>
            <a:r>
              <a:t>APPENDIX - Tfidf + LDA - topics</a:t>
            </a:r>
          </a:p>
        </p:txBody>
      </p:sp>
      <p:sp>
        <p:nvSpPr>
          <p:cNvPr id="358"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359" name="Using 10 topics and 15 keywords…"/>
          <p:cNvSpPr txBox="1"/>
          <p:nvPr/>
        </p:nvSpPr>
        <p:spPr>
          <a:xfrm>
            <a:off x="322042" y="1464029"/>
            <a:ext cx="5129918" cy="438531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2575" indent="-282575">
              <a:lnSpc>
                <a:spcPct val="90000"/>
              </a:lnSpc>
              <a:spcBef>
                <a:spcPts val="1000"/>
              </a:spcBef>
              <a:buClr>
                <a:srgbClr val="075FA5"/>
              </a:buClr>
              <a:buSzPct val="80000"/>
              <a:buChar char="■"/>
              <a:defRPr sz="2800"/>
            </a:pPr>
            <a:r>
              <a:t>Using 10 topics and 15 keywords  </a:t>
            </a:r>
          </a:p>
          <a:p>
            <a:pPr lvl="1" marL="739775" indent="-282575">
              <a:lnSpc>
                <a:spcPct val="90000"/>
              </a:lnSpc>
              <a:spcBef>
                <a:spcPts val="1000"/>
              </a:spcBef>
              <a:buClr>
                <a:srgbClr val="075FA5"/>
              </a:buClr>
              <a:buSzPct val="45000"/>
              <a:buChar char="★"/>
              <a:defRPr sz="2000"/>
            </a:pPr>
            <a:r>
              <a:t>Update - Flood, Agriculture</a:t>
            </a:r>
          </a:p>
          <a:p>
            <a:pPr lvl="1" marL="739775" indent="-282575">
              <a:lnSpc>
                <a:spcPct val="90000"/>
              </a:lnSpc>
              <a:spcBef>
                <a:spcPts val="1000"/>
              </a:spcBef>
              <a:buClr>
                <a:srgbClr val="075FA5"/>
              </a:buClr>
              <a:buSzPct val="45000"/>
              <a:buChar char="★"/>
              <a:defRPr sz="2000"/>
            </a:pPr>
            <a:r>
              <a:t>Update - Support, Contributions</a:t>
            </a:r>
          </a:p>
          <a:p>
            <a:pPr lvl="1" marL="739775" indent="-282575">
              <a:lnSpc>
                <a:spcPct val="90000"/>
              </a:lnSpc>
              <a:spcBef>
                <a:spcPts val="1000"/>
              </a:spcBef>
              <a:buClr>
                <a:srgbClr val="075FA5"/>
              </a:buClr>
              <a:buSzPct val="45000"/>
              <a:buChar char="★"/>
              <a:defRPr b="1" sz="2000">
                <a:solidFill>
                  <a:schemeClr val="accent5">
                    <a:satOff val="-3547"/>
                    <a:lumOff val="-10352"/>
                  </a:schemeClr>
                </a:solidFill>
              </a:defRPr>
            </a:pPr>
            <a:r>
              <a:t>Aid - Water, Food, Shelter, Medicine</a:t>
            </a:r>
          </a:p>
          <a:p>
            <a:pPr lvl="1" marL="739775" indent="-282575">
              <a:lnSpc>
                <a:spcPct val="90000"/>
              </a:lnSpc>
              <a:spcBef>
                <a:spcPts val="1000"/>
              </a:spcBef>
              <a:buClr>
                <a:srgbClr val="075FA5"/>
              </a:buClr>
              <a:buSzPct val="45000"/>
              <a:buChar char="★"/>
              <a:defRPr sz="2000"/>
            </a:pPr>
            <a:r>
              <a:t>Prayer Request</a:t>
            </a:r>
          </a:p>
          <a:p>
            <a:pPr lvl="1" marL="739775" indent="-282575">
              <a:lnSpc>
                <a:spcPct val="90000"/>
              </a:lnSpc>
              <a:spcBef>
                <a:spcPts val="1000"/>
              </a:spcBef>
              <a:buClr>
                <a:srgbClr val="075FA5"/>
              </a:buClr>
              <a:buSzPct val="45000"/>
              <a:buChar char="★"/>
              <a:defRPr sz="2000"/>
            </a:pPr>
            <a:r>
              <a:t>Damage Assessment</a:t>
            </a:r>
          </a:p>
          <a:p>
            <a:pPr lvl="1" marL="739775" indent="-282575">
              <a:lnSpc>
                <a:spcPct val="90000"/>
              </a:lnSpc>
              <a:spcBef>
                <a:spcPts val="1000"/>
              </a:spcBef>
              <a:buClr>
                <a:srgbClr val="075FA5"/>
              </a:buClr>
              <a:buSzPct val="45000"/>
              <a:buChar char="★"/>
              <a:defRPr sz="2000"/>
            </a:pPr>
            <a:r>
              <a:t>Update - Earthquake, Storm Related</a:t>
            </a:r>
          </a:p>
          <a:p>
            <a:pPr lvl="1" marL="739775" indent="-282575">
              <a:lnSpc>
                <a:spcPct val="90000"/>
              </a:lnSpc>
              <a:spcBef>
                <a:spcPts val="1000"/>
              </a:spcBef>
              <a:buClr>
                <a:srgbClr val="075FA5"/>
              </a:buClr>
              <a:buSzPct val="45000"/>
              <a:buChar char="★"/>
              <a:defRPr sz="2000"/>
            </a:pPr>
            <a:r>
              <a:t>Offer/Aid - Vehicle, Moral Assistance, Energy</a:t>
            </a:r>
          </a:p>
          <a:p>
            <a:pPr lvl="1" marL="739775" indent="-282575">
              <a:lnSpc>
                <a:spcPct val="90000"/>
              </a:lnSpc>
              <a:spcBef>
                <a:spcPts val="1000"/>
              </a:spcBef>
              <a:buClr>
                <a:srgbClr val="075FA5"/>
              </a:buClr>
              <a:buSzPct val="45000"/>
              <a:buChar char="★"/>
              <a:defRPr sz="2000"/>
            </a:pPr>
            <a:r>
              <a:t>Information Request</a:t>
            </a:r>
          </a:p>
          <a:p>
            <a:pPr lvl="1" marL="739775" indent="-282575">
              <a:lnSpc>
                <a:spcPct val="90000"/>
              </a:lnSpc>
              <a:spcBef>
                <a:spcPts val="1000"/>
              </a:spcBef>
              <a:buClr>
                <a:srgbClr val="075FA5"/>
              </a:buClr>
              <a:buSzPct val="45000"/>
              <a:buChar char="★"/>
              <a:defRPr sz="2000"/>
            </a:pPr>
            <a:r>
              <a:t>Earthquake/Hurricane Update</a:t>
            </a:r>
          </a:p>
          <a:p>
            <a:pPr lvl="1" marL="739775" indent="-282575">
              <a:lnSpc>
                <a:spcPct val="90000"/>
              </a:lnSpc>
              <a:spcBef>
                <a:spcPts val="1000"/>
              </a:spcBef>
              <a:buClr>
                <a:srgbClr val="075FA5"/>
              </a:buClr>
              <a:buSzPct val="45000"/>
              <a:buChar char="★"/>
              <a:defRPr b="1" sz="2000">
                <a:solidFill>
                  <a:schemeClr val="accent5">
                    <a:satOff val="-3547"/>
                    <a:lumOff val="-10352"/>
                  </a:schemeClr>
                </a:solidFill>
              </a:defRPr>
            </a:pPr>
            <a:r>
              <a:t>Donations - Clothes, Food, Medicine, Water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itle 1"/>
          <p:cNvSpPr txBox="1"/>
          <p:nvPr>
            <p:ph type="title"/>
          </p:nvPr>
        </p:nvSpPr>
        <p:spPr>
          <a:xfrm>
            <a:off x="274318" y="228600"/>
            <a:ext cx="11650981" cy="914400"/>
          </a:xfrm>
          <a:prstGeom prst="rect">
            <a:avLst/>
          </a:prstGeom>
        </p:spPr>
        <p:txBody>
          <a:bodyPr/>
          <a:lstStyle/>
          <a:p>
            <a:pPr/>
            <a:r>
              <a:t>APPENDIX - Tfidf + LDA - clusters</a:t>
            </a:r>
          </a:p>
        </p:txBody>
      </p:sp>
      <p:sp>
        <p:nvSpPr>
          <p:cNvPr id="362"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3" name="cluster_of_points_2.png" descr="cluster_of_points_2.png"/>
          <p:cNvPicPr>
            <a:picLocks noChangeAspect="1"/>
          </p:cNvPicPr>
          <p:nvPr/>
        </p:nvPicPr>
        <p:blipFill>
          <a:blip r:embed="rId2">
            <a:extLst/>
          </a:blip>
          <a:stretch>
            <a:fillRect/>
          </a:stretch>
        </p:blipFill>
        <p:spPr>
          <a:xfrm>
            <a:off x="3121495" y="1197642"/>
            <a:ext cx="5305947" cy="513102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274318" y="228600"/>
            <a:ext cx="11650981" cy="914400"/>
          </a:xfrm>
          <a:prstGeom prst="rect">
            <a:avLst/>
          </a:prstGeom>
        </p:spPr>
        <p:txBody>
          <a:bodyPr/>
          <a:lstStyle/>
          <a:p>
            <a:pPr/>
            <a:r>
              <a:t>APPENDIX - Tfidf + LDA - Topic0/Topic4</a:t>
            </a:r>
          </a:p>
        </p:txBody>
      </p:sp>
      <p:sp>
        <p:nvSpPr>
          <p:cNvPr id="366"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tfidf_lda_topic0.png" descr="tfidf_lda_topic0.png"/>
          <p:cNvPicPr>
            <a:picLocks noChangeAspect="1"/>
          </p:cNvPicPr>
          <p:nvPr/>
        </p:nvPicPr>
        <p:blipFill>
          <a:blip r:embed="rId2">
            <a:extLst/>
          </a:blip>
          <a:stretch>
            <a:fillRect/>
          </a:stretch>
        </p:blipFill>
        <p:spPr>
          <a:xfrm>
            <a:off x="51716" y="1837883"/>
            <a:ext cx="5841152" cy="3733258"/>
          </a:xfrm>
          <a:prstGeom prst="rect">
            <a:avLst/>
          </a:prstGeom>
          <a:ln w="12700">
            <a:miter lim="400000"/>
          </a:ln>
        </p:spPr>
      </p:pic>
      <p:pic>
        <p:nvPicPr>
          <p:cNvPr id="368" name="tfidf_lda_topic4.png" descr="tfidf_lda_topic4.png"/>
          <p:cNvPicPr>
            <a:picLocks noChangeAspect="1"/>
          </p:cNvPicPr>
          <p:nvPr/>
        </p:nvPicPr>
        <p:blipFill>
          <a:blip r:embed="rId3">
            <a:extLst/>
          </a:blip>
          <a:stretch>
            <a:fillRect/>
          </a:stretch>
        </p:blipFill>
        <p:spPr>
          <a:xfrm>
            <a:off x="5803886" y="1714516"/>
            <a:ext cx="6196554" cy="409727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274318" y="228600"/>
            <a:ext cx="11650981" cy="914400"/>
          </a:xfrm>
          <a:prstGeom prst="rect">
            <a:avLst/>
          </a:prstGeom>
        </p:spPr>
        <p:txBody>
          <a:bodyPr/>
          <a:lstStyle/>
          <a:p>
            <a:pPr/>
            <a:r>
              <a:t>APPENDIX - CV + LDA - clusters</a:t>
            </a:r>
          </a:p>
        </p:txBody>
      </p:sp>
      <p:sp>
        <p:nvSpPr>
          <p:cNvPr id="371"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2" name="cv_lda_clusters.png" descr="cv_lda_clusters.png"/>
          <p:cNvPicPr>
            <a:picLocks noChangeAspect="1"/>
          </p:cNvPicPr>
          <p:nvPr/>
        </p:nvPicPr>
        <p:blipFill>
          <a:blip r:embed="rId2">
            <a:extLst/>
          </a:blip>
          <a:stretch>
            <a:fillRect/>
          </a:stretch>
        </p:blipFill>
        <p:spPr>
          <a:xfrm>
            <a:off x="382188" y="1258910"/>
            <a:ext cx="5419419" cy="5257263"/>
          </a:xfrm>
          <a:prstGeom prst="rect">
            <a:avLst/>
          </a:prstGeom>
          <a:ln w="12700">
            <a:miter lim="400000"/>
          </a:ln>
        </p:spPr>
      </p:pic>
      <p:pic>
        <p:nvPicPr>
          <p:cNvPr id="373" name="cv_lda_clusters_19.png" descr="cv_lda_clusters_19.png"/>
          <p:cNvPicPr>
            <a:picLocks noChangeAspect="1"/>
          </p:cNvPicPr>
          <p:nvPr/>
        </p:nvPicPr>
        <p:blipFill>
          <a:blip r:embed="rId3">
            <a:extLst/>
          </a:blip>
          <a:stretch>
            <a:fillRect/>
          </a:stretch>
        </p:blipFill>
        <p:spPr>
          <a:xfrm>
            <a:off x="5859960" y="1324587"/>
            <a:ext cx="5419419" cy="523934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itle 1"/>
          <p:cNvSpPr txBox="1"/>
          <p:nvPr>
            <p:ph type="title"/>
          </p:nvPr>
        </p:nvSpPr>
        <p:spPr>
          <a:xfrm>
            <a:off x="274318" y="228600"/>
            <a:ext cx="11650981" cy="914400"/>
          </a:xfrm>
          <a:prstGeom prst="rect">
            <a:avLst/>
          </a:prstGeom>
        </p:spPr>
        <p:txBody>
          <a:bodyPr/>
          <a:lstStyle/>
          <a:p>
            <a:pPr/>
            <a:r>
              <a:t>APPENDIX - CV + LDA - topic/doc count</a:t>
            </a:r>
          </a:p>
        </p:txBody>
      </p:sp>
      <p:sp>
        <p:nvSpPr>
          <p:cNvPr id="376"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7" name="cv_lda_topic_doc_count.png" descr="cv_lda_topic_doc_count.png"/>
          <p:cNvPicPr>
            <a:picLocks noChangeAspect="1"/>
          </p:cNvPicPr>
          <p:nvPr/>
        </p:nvPicPr>
        <p:blipFill>
          <a:blip r:embed="rId2">
            <a:extLst/>
          </a:blip>
          <a:stretch>
            <a:fillRect/>
          </a:stretch>
        </p:blipFill>
        <p:spPr>
          <a:xfrm>
            <a:off x="3578910" y="1237897"/>
            <a:ext cx="4580868" cy="505051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xfrm>
            <a:off x="274318" y="228600"/>
            <a:ext cx="11650981" cy="914400"/>
          </a:xfrm>
          <a:prstGeom prst="rect">
            <a:avLst/>
          </a:prstGeom>
        </p:spPr>
        <p:txBody>
          <a:bodyPr/>
          <a:lstStyle/>
          <a:p>
            <a:pPr/>
            <a:r>
              <a:t>APPENDIX - CV + LDA - topic0/topic4/topic9</a:t>
            </a:r>
          </a:p>
        </p:txBody>
      </p:sp>
      <p:sp>
        <p:nvSpPr>
          <p:cNvPr id="380"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1" name="cv_lda_topic0.png" descr="cv_lda_topic0.png"/>
          <p:cNvPicPr>
            <a:picLocks noChangeAspect="1"/>
          </p:cNvPicPr>
          <p:nvPr/>
        </p:nvPicPr>
        <p:blipFill>
          <a:blip r:embed="rId2">
            <a:extLst/>
          </a:blip>
          <a:stretch>
            <a:fillRect/>
          </a:stretch>
        </p:blipFill>
        <p:spPr>
          <a:xfrm>
            <a:off x="212556" y="1191994"/>
            <a:ext cx="4152614" cy="2827854"/>
          </a:xfrm>
          <a:prstGeom prst="rect">
            <a:avLst/>
          </a:prstGeom>
          <a:ln w="12700">
            <a:miter lim="400000"/>
          </a:ln>
        </p:spPr>
      </p:pic>
      <p:pic>
        <p:nvPicPr>
          <p:cNvPr id="382" name="cv_lda_topic4.png" descr="cv_lda_topic4.png"/>
          <p:cNvPicPr>
            <a:picLocks noChangeAspect="1"/>
          </p:cNvPicPr>
          <p:nvPr/>
        </p:nvPicPr>
        <p:blipFill>
          <a:blip r:embed="rId3">
            <a:extLst/>
          </a:blip>
          <a:stretch>
            <a:fillRect/>
          </a:stretch>
        </p:blipFill>
        <p:spPr>
          <a:xfrm>
            <a:off x="270331" y="4054554"/>
            <a:ext cx="4037064" cy="2695424"/>
          </a:xfrm>
          <a:prstGeom prst="rect">
            <a:avLst/>
          </a:prstGeom>
          <a:ln w="12700">
            <a:miter lim="400000"/>
          </a:ln>
        </p:spPr>
      </p:pic>
      <p:pic>
        <p:nvPicPr>
          <p:cNvPr id="383" name="cv_lda_topic9.png" descr="cv_lda_topic9.png"/>
          <p:cNvPicPr>
            <a:picLocks noChangeAspect="1"/>
          </p:cNvPicPr>
          <p:nvPr/>
        </p:nvPicPr>
        <p:blipFill>
          <a:blip r:embed="rId4">
            <a:extLst/>
          </a:blip>
          <a:stretch>
            <a:fillRect/>
          </a:stretch>
        </p:blipFill>
        <p:spPr>
          <a:xfrm>
            <a:off x="4516042" y="1423546"/>
            <a:ext cx="7055465" cy="467921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274318" y="228600"/>
            <a:ext cx="11650981" cy="914400"/>
          </a:xfrm>
          <a:prstGeom prst="rect">
            <a:avLst/>
          </a:prstGeom>
        </p:spPr>
        <p:txBody>
          <a:bodyPr/>
          <a:lstStyle/>
          <a:p>
            <a:pPr/>
            <a:r>
              <a:t>APPENDIX - tfidf + LsA - clusters</a:t>
            </a:r>
          </a:p>
        </p:txBody>
      </p:sp>
      <p:sp>
        <p:nvSpPr>
          <p:cNvPr id="386"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tfidf_lsa_clusters.png" descr="tfidf_lsa_clusters.png"/>
          <p:cNvPicPr>
            <a:picLocks noChangeAspect="1"/>
          </p:cNvPicPr>
          <p:nvPr/>
        </p:nvPicPr>
        <p:blipFill>
          <a:blip r:embed="rId2">
            <a:extLst/>
          </a:blip>
          <a:stretch>
            <a:fillRect/>
          </a:stretch>
        </p:blipFill>
        <p:spPr>
          <a:xfrm>
            <a:off x="110009" y="1465418"/>
            <a:ext cx="5044050" cy="4781919"/>
          </a:xfrm>
          <a:prstGeom prst="rect">
            <a:avLst/>
          </a:prstGeom>
          <a:ln w="12700">
            <a:miter lim="400000"/>
          </a:ln>
        </p:spPr>
      </p:pic>
      <p:pic>
        <p:nvPicPr>
          <p:cNvPr id="388" name="tfidf_lsa_clusters19.png" descr="tfidf_lsa_clusters19.png"/>
          <p:cNvPicPr>
            <a:picLocks noChangeAspect="1"/>
          </p:cNvPicPr>
          <p:nvPr/>
        </p:nvPicPr>
        <p:blipFill>
          <a:blip r:embed="rId3">
            <a:extLst/>
          </a:blip>
          <a:stretch>
            <a:fillRect/>
          </a:stretch>
        </p:blipFill>
        <p:spPr>
          <a:xfrm>
            <a:off x="5302641" y="1356758"/>
            <a:ext cx="6735093" cy="451109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itle 1"/>
          <p:cNvSpPr txBox="1"/>
          <p:nvPr>
            <p:ph type="title"/>
          </p:nvPr>
        </p:nvSpPr>
        <p:spPr>
          <a:xfrm>
            <a:off x="274318" y="228600"/>
            <a:ext cx="11650981" cy="914400"/>
          </a:xfrm>
          <a:prstGeom prst="rect">
            <a:avLst/>
          </a:prstGeom>
        </p:spPr>
        <p:txBody>
          <a:bodyPr/>
          <a:lstStyle/>
          <a:p>
            <a:pPr/>
            <a:r>
              <a:t>Problem statement</a:t>
            </a:r>
          </a:p>
        </p:txBody>
      </p:sp>
      <p:sp>
        <p:nvSpPr>
          <p:cNvPr id="293" name="Slide Number Placeholder 3"/>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Use topic modeling to group disaster messages and predict the group where a new message belong."/>
          <p:cNvSpPr/>
          <p:nvPr/>
        </p:nvSpPr>
        <p:spPr>
          <a:xfrm>
            <a:off x="1190478" y="1214726"/>
            <a:ext cx="9550633" cy="1107862"/>
          </a:xfrm>
          <a:prstGeom prst="roundRect">
            <a:avLst>
              <a:gd name="adj" fmla="val 29995"/>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chor="ctr"/>
          <a:lstStyle>
            <a:lvl1pPr algn="ctr">
              <a:lnSpc>
                <a:spcPct val="96000"/>
              </a:lnSpc>
              <a:defRPr b="1" sz="2600"/>
            </a:lvl1pPr>
          </a:lstStyle>
          <a:p>
            <a:pPr/>
            <a:r>
              <a:t>Use topic modeling to group disaster messages and predict the group where a new message belong.</a:t>
            </a:r>
          </a:p>
        </p:txBody>
      </p:sp>
      <p:pic>
        <p:nvPicPr>
          <p:cNvPr id="295" name="disaster_message_wordcloud.png" descr="disaster_message_wordcloud.png"/>
          <p:cNvPicPr>
            <a:picLocks noChangeAspect="1"/>
          </p:cNvPicPr>
          <p:nvPr/>
        </p:nvPicPr>
        <p:blipFill>
          <a:blip r:embed="rId2">
            <a:extLst/>
          </a:blip>
          <a:stretch>
            <a:fillRect/>
          </a:stretch>
        </p:blipFill>
        <p:spPr>
          <a:xfrm>
            <a:off x="3704885" y="2678396"/>
            <a:ext cx="8330818" cy="3687412"/>
          </a:xfrm>
          <a:prstGeom prst="rect">
            <a:avLst/>
          </a:prstGeom>
          <a:ln w="12700">
            <a:miter lim="400000"/>
          </a:ln>
        </p:spPr>
      </p:pic>
      <p:pic>
        <p:nvPicPr>
          <p:cNvPr id="296" name="disaster_flood.png" descr="disaster_flood.png"/>
          <p:cNvPicPr>
            <a:picLocks noChangeAspect="1"/>
          </p:cNvPicPr>
          <p:nvPr/>
        </p:nvPicPr>
        <p:blipFill>
          <a:blip r:embed="rId3">
            <a:extLst/>
          </a:blip>
          <a:stretch>
            <a:fillRect/>
          </a:stretch>
        </p:blipFill>
        <p:spPr>
          <a:xfrm>
            <a:off x="76930" y="2076667"/>
            <a:ext cx="3640795" cy="2272866"/>
          </a:xfrm>
          <a:prstGeom prst="rect">
            <a:avLst/>
          </a:prstGeom>
          <a:ln w="12700">
            <a:miter lim="400000"/>
          </a:ln>
        </p:spPr>
      </p:pic>
      <p:pic>
        <p:nvPicPr>
          <p:cNvPr id="297" name="disaster_help.png" descr="disaster_help.png"/>
          <p:cNvPicPr>
            <a:picLocks noChangeAspect="1"/>
          </p:cNvPicPr>
          <p:nvPr/>
        </p:nvPicPr>
        <p:blipFill>
          <a:blip r:embed="rId4">
            <a:extLst/>
          </a:blip>
          <a:stretch>
            <a:fillRect/>
          </a:stretch>
        </p:blipFill>
        <p:spPr>
          <a:xfrm>
            <a:off x="85053" y="4412402"/>
            <a:ext cx="3624549" cy="241636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274318" y="228600"/>
            <a:ext cx="11650981" cy="914400"/>
          </a:xfrm>
          <a:prstGeom prst="rect">
            <a:avLst/>
          </a:prstGeom>
        </p:spPr>
        <p:txBody>
          <a:bodyPr/>
          <a:lstStyle/>
          <a:p>
            <a:pPr/>
            <a:r>
              <a:t>APPENDIX - TFIDF + LSA - topic/doc count</a:t>
            </a:r>
          </a:p>
        </p:txBody>
      </p:sp>
      <p:sp>
        <p:nvSpPr>
          <p:cNvPr id="391"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2" name="tfidf_lsa_topic_doc_count.png" descr="tfidf_lsa_topic_doc_count.png"/>
          <p:cNvPicPr>
            <a:picLocks noChangeAspect="1"/>
          </p:cNvPicPr>
          <p:nvPr/>
        </p:nvPicPr>
        <p:blipFill>
          <a:blip r:embed="rId2">
            <a:extLst/>
          </a:blip>
          <a:stretch>
            <a:fillRect/>
          </a:stretch>
        </p:blipFill>
        <p:spPr>
          <a:xfrm>
            <a:off x="3373701" y="1171821"/>
            <a:ext cx="4669459" cy="518266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Title 1"/>
          <p:cNvSpPr txBox="1"/>
          <p:nvPr>
            <p:ph type="title"/>
          </p:nvPr>
        </p:nvSpPr>
        <p:spPr>
          <a:xfrm>
            <a:off x="274318" y="228600"/>
            <a:ext cx="11650981" cy="914400"/>
          </a:xfrm>
          <a:prstGeom prst="rect">
            <a:avLst/>
          </a:prstGeom>
        </p:spPr>
        <p:txBody>
          <a:bodyPr/>
          <a:lstStyle/>
          <a:p>
            <a:pPr/>
            <a:r>
              <a:t>APPENDIX - tFIDf + LsA - topic0/topic4/topic9</a:t>
            </a:r>
          </a:p>
        </p:txBody>
      </p:sp>
      <p:sp>
        <p:nvSpPr>
          <p:cNvPr id="395"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6" name="tfidf_lsa_topic0.png" descr="tfidf_lsa_topic0.png"/>
          <p:cNvPicPr>
            <a:picLocks noChangeAspect="1"/>
          </p:cNvPicPr>
          <p:nvPr/>
        </p:nvPicPr>
        <p:blipFill>
          <a:blip r:embed="rId2">
            <a:extLst/>
          </a:blip>
          <a:stretch>
            <a:fillRect/>
          </a:stretch>
        </p:blipFill>
        <p:spPr>
          <a:xfrm>
            <a:off x="12403" y="1201888"/>
            <a:ext cx="4506751" cy="3018034"/>
          </a:xfrm>
          <a:prstGeom prst="rect">
            <a:avLst/>
          </a:prstGeom>
          <a:ln w="12700">
            <a:miter lim="400000"/>
          </a:ln>
        </p:spPr>
      </p:pic>
      <p:pic>
        <p:nvPicPr>
          <p:cNvPr id="397" name="tfidf_lsa_topic4.png" descr="tfidf_lsa_topic4.png"/>
          <p:cNvPicPr>
            <a:picLocks noChangeAspect="1"/>
          </p:cNvPicPr>
          <p:nvPr/>
        </p:nvPicPr>
        <p:blipFill>
          <a:blip r:embed="rId3">
            <a:extLst/>
          </a:blip>
          <a:stretch>
            <a:fillRect/>
          </a:stretch>
        </p:blipFill>
        <p:spPr>
          <a:xfrm>
            <a:off x="267912" y="4179030"/>
            <a:ext cx="3995733" cy="2675821"/>
          </a:xfrm>
          <a:prstGeom prst="rect">
            <a:avLst/>
          </a:prstGeom>
          <a:ln w="12700">
            <a:miter lim="400000"/>
          </a:ln>
        </p:spPr>
      </p:pic>
      <p:pic>
        <p:nvPicPr>
          <p:cNvPr id="398" name="tfidf_lsa_topic9.png" descr="tfidf_lsa_topic9.png"/>
          <p:cNvPicPr>
            <a:picLocks noChangeAspect="1"/>
          </p:cNvPicPr>
          <p:nvPr/>
        </p:nvPicPr>
        <p:blipFill>
          <a:blip r:embed="rId4">
            <a:extLst/>
          </a:blip>
          <a:stretch>
            <a:fillRect/>
          </a:stretch>
        </p:blipFill>
        <p:spPr>
          <a:xfrm>
            <a:off x="4843696" y="1656155"/>
            <a:ext cx="6302016" cy="421399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itle 1"/>
          <p:cNvSpPr txBox="1"/>
          <p:nvPr>
            <p:ph type="title"/>
          </p:nvPr>
        </p:nvSpPr>
        <p:spPr>
          <a:xfrm>
            <a:off x="274318" y="228600"/>
            <a:ext cx="11650981" cy="914400"/>
          </a:xfrm>
          <a:prstGeom prst="rect">
            <a:avLst/>
          </a:prstGeom>
        </p:spPr>
        <p:txBody>
          <a:bodyPr/>
          <a:lstStyle/>
          <a:p>
            <a:pPr/>
            <a:r>
              <a:t>APPENDIX - tfidf + NMF - clusters</a:t>
            </a:r>
          </a:p>
        </p:txBody>
      </p:sp>
      <p:sp>
        <p:nvSpPr>
          <p:cNvPr id="401"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2" name="tfidf_nmf_clusters.png" descr="tfidf_nmf_clusters.png"/>
          <p:cNvPicPr>
            <a:picLocks noChangeAspect="1"/>
          </p:cNvPicPr>
          <p:nvPr/>
        </p:nvPicPr>
        <p:blipFill>
          <a:blip r:embed="rId2">
            <a:extLst/>
          </a:blip>
          <a:stretch>
            <a:fillRect/>
          </a:stretch>
        </p:blipFill>
        <p:spPr>
          <a:xfrm>
            <a:off x="3258384" y="1332677"/>
            <a:ext cx="5033162" cy="486095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itle 1"/>
          <p:cNvSpPr txBox="1"/>
          <p:nvPr>
            <p:ph type="title"/>
          </p:nvPr>
        </p:nvSpPr>
        <p:spPr>
          <a:xfrm>
            <a:off x="274318" y="228600"/>
            <a:ext cx="11650981" cy="914400"/>
          </a:xfrm>
          <a:prstGeom prst="rect">
            <a:avLst/>
          </a:prstGeom>
        </p:spPr>
        <p:txBody>
          <a:bodyPr/>
          <a:lstStyle/>
          <a:p>
            <a:pPr/>
            <a:r>
              <a:t>APPENDIX - tFIDf + NMF - topic4/topic9</a:t>
            </a:r>
          </a:p>
        </p:txBody>
      </p:sp>
      <p:sp>
        <p:nvSpPr>
          <p:cNvPr id="405" name="Slide Number Placeholder 1"/>
          <p:cNvSpPr txBox="1"/>
          <p:nvPr>
            <p:ph type="sldNum" sz="quarter" idx="2"/>
          </p:nvPr>
        </p:nvSpPr>
        <p:spPr>
          <a:xfrm>
            <a:off x="5878972" y="6369021"/>
            <a:ext cx="243147"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6" name="tfidf_nmf_topic4.png" descr="tfidf_nmf_topic4.png"/>
          <p:cNvPicPr>
            <a:picLocks noChangeAspect="1"/>
          </p:cNvPicPr>
          <p:nvPr/>
        </p:nvPicPr>
        <p:blipFill>
          <a:blip r:embed="rId2">
            <a:extLst/>
          </a:blip>
          <a:stretch>
            <a:fillRect/>
          </a:stretch>
        </p:blipFill>
        <p:spPr>
          <a:xfrm>
            <a:off x="19296" y="1869484"/>
            <a:ext cx="5897429" cy="3851032"/>
          </a:xfrm>
          <a:prstGeom prst="rect">
            <a:avLst/>
          </a:prstGeom>
          <a:ln w="12700">
            <a:miter lim="400000"/>
          </a:ln>
        </p:spPr>
      </p:pic>
      <p:pic>
        <p:nvPicPr>
          <p:cNvPr id="407" name="tfidf_nmf_topic9.png" descr="tfidf_nmf_topic9.png"/>
          <p:cNvPicPr>
            <a:picLocks noChangeAspect="1"/>
          </p:cNvPicPr>
          <p:nvPr/>
        </p:nvPicPr>
        <p:blipFill>
          <a:blip r:embed="rId3">
            <a:extLst/>
          </a:blip>
          <a:stretch>
            <a:fillRect/>
          </a:stretch>
        </p:blipFill>
        <p:spPr>
          <a:xfrm>
            <a:off x="5954415" y="1805794"/>
            <a:ext cx="5810641" cy="391472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Dataset"/>
          <p:cNvSpPr txBox="1"/>
          <p:nvPr>
            <p:ph type="title"/>
          </p:nvPr>
        </p:nvSpPr>
        <p:spPr>
          <a:prstGeom prst="rect">
            <a:avLst/>
          </a:prstGeom>
        </p:spPr>
        <p:txBody>
          <a:bodyPr/>
          <a:lstStyle/>
          <a:p>
            <a:pPr/>
            <a:r>
              <a:t>Dataset</a:t>
            </a:r>
          </a:p>
        </p:txBody>
      </p:sp>
      <p:sp>
        <p:nvSpPr>
          <p:cNvPr id="300" name="Slide Number"/>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30,000…"/>
          <p:cNvSpPr/>
          <p:nvPr/>
        </p:nvSpPr>
        <p:spPr>
          <a:xfrm>
            <a:off x="1079349" y="3076778"/>
            <a:ext cx="1827785" cy="901701"/>
          </a:xfrm>
          <a:prstGeom prst="roundRect">
            <a:avLst>
              <a:gd name="adj" fmla="val 13241"/>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ctr">
              <a:defRPr sz="2300"/>
            </a:pPr>
            <a:r>
              <a:t>30,000</a:t>
            </a:r>
          </a:p>
          <a:p>
            <a:pPr algn="ctr">
              <a:defRPr sz="2300"/>
            </a:pPr>
            <a:r>
              <a:t>Messages</a:t>
            </a:r>
          </a:p>
        </p:txBody>
      </p:sp>
      <p:sp>
        <p:nvSpPr>
          <p:cNvPr id="302" name="Earthquake in Haiti in 2010…"/>
          <p:cNvSpPr/>
          <p:nvPr/>
        </p:nvSpPr>
        <p:spPr>
          <a:xfrm>
            <a:off x="4240423" y="1946526"/>
            <a:ext cx="4118435" cy="3633257"/>
          </a:xfrm>
          <a:prstGeom prst="roundRect">
            <a:avLst>
              <a:gd name="adj" fmla="val 3286"/>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ctr">
              <a:defRPr sz="2300"/>
            </a:pPr>
            <a:r>
              <a:t>Earthquake in Haiti in 2010</a:t>
            </a:r>
          </a:p>
          <a:p>
            <a:pPr algn="ctr">
              <a:defRPr sz="2300"/>
            </a:pPr>
          </a:p>
          <a:p>
            <a:pPr algn="ctr">
              <a:defRPr sz="2300"/>
            </a:pPr>
            <a:r>
              <a:t>Earthquake in Chile in 2010</a:t>
            </a:r>
          </a:p>
          <a:p>
            <a:pPr algn="ctr">
              <a:defRPr sz="2300"/>
            </a:pPr>
          </a:p>
          <a:p>
            <a:pPr algn="ctr">
              <a:defRPr sz="2300"/>
            </a:pPr>
            <a:r>
              <a:t>Floods in Pakistan in 2010</a:t>
            </a:r>
          </a:p>
          <a:p>
            <a:pPr algn="ctr">
              <a:defRPr sz="2300"/>
            </a:pPr>
          </a:p>
          <a:p>
            <a:pPr algn="ctr">
              <a:defRPr sz="2300"/>
            </a:pPr>
            <a:r>
              <a:t>Super-Storm Sandy in the US in 2012</a:t>
            </a:r>
          </a:p>
          <a:p>
            <a:pPr algn="ctr">
              <a:defRPr sz="2300"/>
            </a:pPr>
          </a:p>
          <a:p>
            <a:pPr algn="ctr">
              <a:defRPr sz="2300"/>
            </a:pPr>
            <a:r>
              <a:t>News articles from different disasters</a:t>
            </a:r>
          </a:p>
        </p:txBody>
      </p:sp>
      <p:sp>
        <p:nvSpPr>
          <p:cNvPr id="303" name="Original Message…"/>
          <p:cNvSpPr/>
          <p:nvPr/>
        </p:nvSpPr>
        <p:spPr>
          <a:xfrm>
            <a:off x="9692147" y="2854686"/>
            <a:ext cx="2214847" cy="1570011"/>
          </a:xfrm>
          <a:prstGeom prst="roundRect">
            <a:avLst>
              <a:gd name="adj" fmla="val 7605"/>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ctr">
              <a:defRPr sz="2000"/>
            </a:pPr>
            <a:r>
              <a:t>Original Message </a:t>
            </a:r>
          </a:p>
          <a:p>
            <a:pPr algn="ctr">
              <a:defRPr sz="2000"/>
            </a:pPr>
            <a:r>
              <a:t>+</a:t>
            </a:r>
          </a:p>
          <a:p>
            <a:pPr algn="ctr">
              <a:defRPr sz="2000"/>
            </a:pPr>
            <a:r>
              <a:t>English Translation</a:t>
            </a:r>
          </a:p>
        </p:txBody>
      </p:sp>
      <p:sp>
        <p:nvSpPr>
          <p:cNvPr id="304" name="Arrow"/>
          <p:cNvSpPr/>
          <p:nvPr/>
        </p:nvSpPr>
        <p:spPr>
          <a:xfrm>
            <a:off x="3053937" y="2988817"/>
            <a:ext cx="1035718" cy="1077623"/>
          </a:xfrm>
          <a:prstGeom prst="rightArrow">
            <a:avLst>
              <a:gd name="adj1" fmla="val 32000"/>
              <a:gd name="adj2" fmla="val 66589"/>
            </a:avLst>
          </a:prstGeom>
          <a:solidFill>
            <a:srgbClr val="FFFFFF"/>
          </a:solidFill>
          <a:ln w="12700">
            <a:solidFill>
              <a:schemeClr val="accent1"/>
            </a:solidFill>
            <a:miter/>
          </a:ln>
        </p:spPr>
        <p:txBody>
          <a:bodyPr lIns="45719" rIns="45719" anchor="ctr"/>
          <a:lstStyle/>
          <a:p>
            <a:pPr/>
          </a:p>
        </p:txBody>
      </p:sp>
      <p:sp>
        <p:nvSpPr>
          <p:cNvPr id="305" name="Arrow"/>
          <p:cNvSpPr/>
          <p:nvPr/>
        </p:nvSpPr>
        <p:spPr>
          <a:xfrm>
            <a:off x="8505661" y="2988817"/>
            <a:ext cx="1035718" cy="1077623"/>
          </a:xfrm>
          <a:prstGeom prst="rightArrow">
            <a:avLst>
              <a:gd name="adj1" fmla="val 32000"/>
              <a:gd name="adj2" fmla="val 66589"/>
            </a:avLst>
          </a:prstGeom>
          <a:solidFill>
            <a:srgbClr val="FFFFFF"/>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WORKFLOW"/>
          <p:cNvSpPr txBox="1"/>
          <p:nvPr>
            <p:ph type="title"/>
          </p:nvPr>
        </p:nvSpPr>
        <p:spPr>
          <a:prstGeom prst="rect">
            <a:avLst/>
          </a:prstGeom>
        </p:spPr>
        <p:txBody>
          <a:bodyPr/>
          <a:lstStyle/>
          <a:p>
            <a:pPr/>
            <a:r>
              <a:t>WORKFLOW</a:t>
            </a:r>
          </a:p>
        </p:txBody>
      </p:sp>
      <p:sp>
        <p:nvSpPr>
          <p:cNvPr id="308" name="Slide Number"/>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9" name="pandas.png" descr="pandas.png"/>
          <p:cNvPicPr>
            <a:picLocks noChangeAspect="1"/>
          </p:cNvPicPr>
          <p:nvPr/>
        </p:nvPicPr>
        <p:blipFill>
          <a:blip r:embed="rId2">
            <a:extLst/>
          </a:blip>
          <a:stretch>
            <a:fillRect/>
          </a:stretch>
        </p:blipFill>
        <p:spPr>
          <a:xfrm>
            <a:off x="869248" y="1770749"/>
            <a:ext cx="3079893" cy="1338704"/>
          </a:xfrm>
          <a:prstGeom prst="rect">
            <a:avLst/>
          </a:prstGeom>
          <a:ln w="12700">
            <a:miter lim="400000"/>
          </a:ln>
        </p:spPr>
      </p:pic>
      <p:pic>
        <p:nvPicPr>
          <p:cNvPr id="310" name="numpy.png" descr="numpy.png"/>
          <p:cNvPicPr>
            <a:picLocks noChangeAspect="1"/>
          </p:cNvPicPr>
          <p:nvPr/>
        </p:nvPicPr>
        <p:blipFill>
          <a:blip r:embed="rId3">
            <a:extLst/>
          </a:blip>
          <a:stretch>
            <a:fillRect/>
          </a:stretch>
        </p:blipFill>
        <p:spPr>
          <a:xfrm>
            <a:off x="8693305" y="5343179"/>
            <a:ext cx="2809928" cy="1433976"/>
          </a:xfrm>
          <a:prstGeom prst="rect">
            <a:avLst/>
          </a:prstGeom>
          <a:ln w="12700">
            <a:miter lim="400000"/>
          </a:ln>
        </p:spPr>
      </p:pic>
      <p:pic>
        <p:nvPicPr>
          <p:cNvPr id="311" name="sqlite.png" descr="sqlite.png"/>
          <p:cNvPicPr>
            <a:picLocks noChangeAspect="1"/>
          </p:cNvPicPr>
          <p:nvPr/>
        </p:nvPicPr>
        <p:blipFill>
          <a:blip r:embed="rId4">
            <a:extLst/>
          </a:blip>
          <a:stretch>
            <a:fillRect/>
          </a:stretch>
        </p:blipFill>
        <p:spPr>
          <a:xfrm>
            <a:off x="5144510" y="1504325"/>
            <a:ext cx="1902980" cy="1895458"/>
          </a:xfrm>
          <a:prstGeom prst="rect">
            <a:avLst/>
          </a:prstGeom>
          <a:ln w="12700">
            <a:miter lim="400000"/>
          </a:ln>
        </p:spPr>
      </p:pic>
      <p:pic>
        <p:nvPicPr>
          <p:cNvPr id="312" name="Screen Shot 2021-07-23 at 2.40.42 AM.png" descr="Screen Shot 2021-07-23 at 2.40.42 AM.png"/>
          <p:cNvPicPr>
            <a:picLocks noChangeAspect="1"/>
          </p:cNvPicPr>
          <p:nvPr/>
        </p:nvPicPr>
        <p:blipFill>
          <a:blip r:embed="rId5">
            <a:extLst/>
          </a:blip>
          <a:stretch>
            <a:fillRect/>
          </a:stretch>
        </p:blipFill>
        <p:spPr>
          <a:xfrm>
            <a:off x="9045370" y="1786721"/>
            <a:ext cx="2105796" cy="1306760"/>
          </a:xfrm>
          <a:prstGeom prst="rect">
            <a:avLst/>
          </a:prstGeom>
          <a:ln w="12700">
            <a:miter lim="400000"/>
          </a:ln>
        </p:spPr>
      </p:pic>
      <p:pic>
        <p:nvPicPr>
          <p:cNvPr id="313" name="Screen Shot 2021-07-23 at 2.41.50 AM.png" descr="Screen Shot 2021-07-23 at 2.41.50 AM.png"/>
          <p:cNvPicPr>
            <a:picLocks noChangeAspect="1"/>
          </p:cNvPicPr>
          <p:nvPr/>
        </p:nvPicPr>
        <p:blipFill>
          <a:blip r:embed="rId6">
            <a:extLst/>
          </a:blip>
          <a:stretch>
            <a:fillRect/>
          </a:stretch>
        </p:blipFill>
        <p:spPr>
          <a:xfrm>
            <a:off x="8671348" y="3630057"/>
            <a:ext cx="2853841" cy="1306759"/>
          </a:xfrm>
          <a:prstGeom prst="rect">
            <a:avLst/>
          </a:prstGeom>
          <a:ln w="12700">
            <a:miter lim="400000"/>
          </a:ln>
        </p:spPr>
      </p:pic>
      <p:pic>
        <p:nvPicPr>
          <p:cNvPr id="314" name="Screen Shot 2021-07-23 at 2.45.01 AM.png" descr="Screen Shot 2021-07-23 at 2.45.01 AM.png"/>
          <p:cNvPicPr>
            <a:picLocks noChangeAspect="1"/>
          </p:cNvPicPr>
          <p:nvPr/>
        </p:nvPicPr>
        <p:blipFill>
          <a:blip r:embed="rId7">
            <a:extLst/>
          </a:blip>
          <a:stretch>
            <a:fillRect/>
          </a:stretch>
        </p:blipFill>
        <p:spPr>
          <a:xfrm>
            <a:off x="4488636" y="4575955"/>
            <a:ext cx="3214728" cy="1433976"/>
          </a:xfrm>
          <a:prstGeom prst="rect">
            <a:avLst/>
          </a:prstGeom>
          <a:ln w="12700">
            <a:miter lim="400000"/>
          </a:ln>
        </p:spPr>
      </p:pic>
      <p:pic>
        <p:nvPicPr>
          <p:cNvPr id="315" name="Screen Shot 2021-07-23 at 2.47.09 AM.png" descr="Screen Shot 2021-07-23 at 2.47.09 AM.png"/>
          <p:cNvPicPr>
            <a:picLocks noChangeAspect="1"/>
          </p:cNvPicPr>
          <p:nvPr/>
        </p:nvPicPr>
        <p:blipFill>
          <a:blip r:embed="rId8">
            <a:extLst/>
          </a:blip>
          <a:stretch>
            <a:fillRect/>
          </a:stretch>
        </p:blipFill>
        <p:spPr>
          <a:xfrm>
            <a:off x="157331" y="4618839"/>
            <a:ext cx="3322368" cy="1348208"/>
          </a:xfrm>
          <a:prstGeom prst="rect">
            <a:avLst/>
          </a:prstGeom>
          <a:ln w="12700">
            <a:miter lim="400000"/>
          </a:ln>
        </p:spPr>
      </p:pic>
      <p:sp>
        <p:nvSpPr>
          <p:cNvPr id="316" name="Line"/>
          <p:cNvSpPr/>
          <p:nvPr/>
        </p:nvSpPr>
        <p:spPr>
          <a:xfrm>
            <a:off x="4084995" y="2527632"/>
            <a:ext cx="923661" cy="1"/>
          </a:xfrm>
          <a:prstGeom prst="line">
            <a:avLst/>
          </a:prstGeom>
          <a:ln w="12700">
            <a:solidFill>
              <a:schemeClr val="accent1"/>
            </a:solidFill>
            <a:miter/>
            <a:tailEnd type="triangle"/>
          </a:ln>
        </p:spPr>
        <p:txBody>
          <a:bodyPr lIns="45719" rIns="45719"/>
          <a:lstStyle/>
          <a:p>
            <a:pPr/>
          </a:p>
        </p:txBody>
      </p:sp>
      <p:sp>
        <p:nvSpPr>
          <p:cNvPr id="317" name="Line"/>
          <p:cNvSpPr/>
          <p:nvPr/>
        </p:nvSpPr>
        <p:spPr>
          <a:xfrm>
            <a:off x="7584599" y="2527632"/>
            <a:ext cx="923662" cy="1"/>
          </a:xfrm>
          <a:prstGeom prst="line">
            <a:avLst/>
          </a:prstGeom>
          <a:ln w="12700">
            <a:solidFill>
              <a:schemeClr val="accent1"/>
            </a:solidFill>
            <a:miter/>
            <a:tailEnd type="triangle"/>
          </a:ln>
        </p:spPr>
        <p:txBody>
          <a:bodyPr lIns="45719" rIns="45719"/>
          <a:lstStyle/>
          <a:p>
            <a:pPr/>
          </a:p>
        </p:txBody>
      </p:sp>
      <p:sp>
        <p:nvSpPr>
          <p:cNvPr id="318" name="Line"/>
          <p:cNvSpPr/>
          <p:nvPr/>
        </p:nvSpPr>
        <p:spPr>
          <a:xfrm flipH="1">
            <a:off x="3522337" y="5292942"/>
            <a:ext cx="923661" cy="1"/>
          </a:xfrm>
          <a:prstGeom prst="line">
            <a:avLst/>
          </a:prstGeom>
          <a:ln w="12700">
            <a:solidFill>
              <a:schemeClr val="accent1"/>
            </a:solidFill>
            <a:miter/>
            <a:tailEnd type="triangle"/>
          </a:ln>
        </p:spPr>
        <p:txBody>
          <a:bodyPr lIns="45719" rIns="45719"/>
          <a:lstStyle/>
          <a:p>
            <a:pPr/>
          </a:p>
        </p:txBody>
      </p:sp>
      <p:sp>
        <p:nvSpPr>
          <p:cNvPr id="319" name="Line"/>
          <p:cNvSpPr/>
          <p:nvPr/>
        </p:nvSpPr>
        <p:spPr>
          <a:xfrm flipH="1">
            <a:off x="7746002" y="5158301"/>
            <a:ext cx="923661" cy="1"/>
          </a:xfrm>
          <a:prstGeom prst="line">
            <a:avLst/>
          </a:prstGeom>
          <a:ln w="12700">
            <a:solidFill>
              <a:schemeClr val="accent1"/>
            </a:solidFill>
            <a:miter/>
            <a:tailEnd type="triangle"/>
          </a:ln>
        </p:spPr>
        <p:txBody>
          <a:bodyPr lIns="45719" rIns="45719"/>
          <a:lstStyle/>
          <a:p>
            <a:pPr/>
          </a:p>
        </p:txBody>
      </p:sp>
      <p:sp>
        <p:nvSpPr>
          <p:cNvPr id="320" name="Line"/>
          <p:cNvSpPr/>
          <p:nvPr/>
        </p:nvSpPr>
        <p:spPr>
          <a:xfrm>
            <a:off x="10098268" y="3251682"/>
            <a:ext cx="1" cy="220173"/>
          </a:xfrm>
          <a:prstGeom prst="line">
            <a:avLst/>
          </a:prstGeom>
          <a:ln w="127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Preprocessing"/>
          <p:cNvSpPr txBox="1"/>
          <p:nvPr>
            <p:ph type="title"/>
          </p:nvPr>
        </p:nvSpPr>
        <p:spPr>
          <a:prstGeom prst="rect">
            <a:avLst/>
          </a:prstGeom>
        </p:spPr>
        <p:txBody>
          <a:bodyPr/>
          <a:lstStyle/>
          <a:p>
            <a:pPr/>
            <a:r>
              <a:t>Preprocessing</a:t>
            </a:r>
          </a:p>
        </p:txBody>
      </p:sp>
      <p:sp>
        <p:nvSpPr>
          <p:cNvPr id="323" name="Slide Number"/>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Clean Documents…"/>
          <p:cNvSpPr txBox="1"/>
          <p:nvPr/>
        </p:nvSpPr>
        <p:spPr>
          <a:xfrm>
            <a:off x="454180" y="1680211"/>
            <a:ext cx="7971543" cy="44399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2575" indent="-282575">
              <a:lnSpc>
                <a:spcPct val="90000"/>
              </a:lnSpc>
              <a:spcBef>
                <a:spcPts val="1000"/>
              </a:spcBef>
              <a:buClr>
                <a:srgbClr val="075FA5"/>
              </a:buClr>
              <a:buSzPct val="80000"/>
              <a:buChar char="■"/>
              <a:defRPr sz="2800"/>
            </a:pPr>
            <a:r>
              <a:t>Clean Documents</a:t>
            </a:r>
          </a:p>
          <a:p>
            <a:pPr>
              <a:lnSpc>
                <a:spcPct val="90000"/>
              </a:lnSpc>
              <a:spcBef>
                <a:spcPts val="1000"/>
              </a:spcBef>
              <a:defRPr sz="2800"/>
            </a:pPr>
          </a:p>
          <a:p>
            <a:pPr marL="282575" indent="-282575">
              <a:lnSpc>
                <a:spcPct val="90000"/>
              </a:lnSpc>
              <a:spcBef>
                <a:spcPts val="1000"/>
              </a:spcBef>
              <a:buClr>
                <a:srgbClr val="075FA5"/>
              </a:buClr>
              <a:buSzPct val="80000"/>
              <a:buChar char="■"/>
              <a:defRPr sz="2800"/>
            </a:pPr>
            <a:r>
              <a:t>Tokenization</a:t>
            </a:r>
          </a:p>
          <a:p>
            <a:pPr marL="282575" indent="-282575">
              <a:lnSpc>
                <a:spcPct val="90000"/>
              </a:lnSpc>
              <a:spcBef>
                <a:spcPts val="1000"/>
              </a:spcBef>
              <a:buClr>
                <a:srgbClr val="075FA5"/>
              </a:buClr>
              <a:buSzPct val="80000"/>
              <a:buChar char="■"/>
              <a:defRPr sz="2800"/>
            </a:pPr>
          </a:p>
          <a:p>
            <a:pPr marL="282575" indent="-282575">
              <a:lnSpc>
                <a:spcPct val="90000"/>
              </a:lnSpc>
              <a:spcBef>
                <a:spcPts val="1000"/>
              </a:spcBef>
              <a:buClr>
                <a:srgbClr val="075FA5"/>
              </a:buClr>
              <a:buSzPct val="80000"/>
              <a:buChar char="■"/>
              <a:defRPr sz="2800"/>
            </a:pPr>
            <a:r>
              <a:t>Lemmatization</a:t>
            </a:r>
          </a:p>
          <a:p>
            <a:pPr marL="282575" indent="-282575">
              <a:lnSpc>
                <a:spcPct val="90000"/>
              </a:lnSpc>
              <a:spcBef>
                <a:spcPts val="1000"/>
              </a:spcBef>
              <a:buClr>
                <a:srgbClr val="075FA5"/>
              </a:buClr>
              <a:buSzPct val="80000"/>
              <a:buChar char="■"/>
              <a:defRPr sz="2800"/>
            </a:pPr>
          </a:p>
          <a:p>
            <a:pPr marL="282575" indent="-282575">
              <a:lnSpc>
                <a:spcPct val="90000"/>
              </a:lnSpc>
              <a:spcBef>
                <a:spcPts val="1000"/>
              </a:spcBef>
              <a:buClr>
                <a:srgbClr val="075FA5"/>
              </a:buClr>
              <a:buSzPct val="80000"/>
              <a:buChar char="■"/>
              <a:defRPr sz="2800"/>
            </a:pPr>
            <a:r>
              <a:t>Vectorizer  </a:t>
            </a:r>
          </a:p>
          <a:p>
            <a:pPr lvl="1" marL="739775" indent="-282575">
              <a:lnSpc>
                <a:spcPct val="90000"/>
              </a:lnSpc>
              <a:spcBef>
                <a:spcPts val="1000"/>
              </a:spcBef>
              <a:buClr>
                <a:srgbClr val="075FA5"/>
              </a:buClr>
              <a:buSzPct val="45000"/>
              <a:buChar char="★"/>
              <a:defRPr sz="2800"/>
            </a:pPr>
            <a:r>
              <a:t>Cut off words that occurs in less than 10 documents</a:t>
            </a:r>
          </a:p>
          <a:p>
            <a:pPr lvl="1" marL="739775" indent="-282575">
              <a:lnSpc>
                <a:spcPct val="90000"/>
              </a:lnSpc>
              <a:spcBef>
                <a:spcPts val="1000"/>
              </a:spcBef>
              <a:buClr>
                <a:srgbClr val="075FA5"/>
              </a:buClr>
              <a:buSzPct val="45000"/>
              <a:buChar char="★"/>
              <a:defRPr sz="2800"/>
            </a:pPr>
            <a:r>
              <a:t>Cut off words that occur in more than 50% of document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274318" y="228600"/>
            <a:ext cx="11650981" cy="914400"/>
          </a:xfrm>
          <a:prstGeom prst="rect">
            <a:avLst/>
          </a:prstGeom>
        </p:spPr>
        <p:txBody>
          <a:bodyPr/>
          <a:lstStyle/>
          <a:p>
            <a:pPr/>
            <a:r>
              <a:t>MODElS</a:t>
            </a:r>
          </a:p>
        </p:txBody>
      </p:sp>
      <p:sp>
        <p:nvSpPr>
          <p:cNvPr id="327" name="Slide Number Placeholder 1"/>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328" name="CountVectorizer + LatentDirichletAllocation…"/>
          <p:cNvSpPr txBox="1"/>
          <p:nvPr/>
        </p:nvSpPr>
        <p:spPr>
          <a:xfrm>
            <a:off x="382160" y="1177434"/>
            <a:ext cx="9487630" cy="51828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2575" indent="-282575">
              <a:lnSpc>
                <a:spcPct val="90000"/>
              </a:lnSpc>
              <a:spcBef>
                <a:spcPts val="1000"/>
              </a:spcBef>
              <a:buClr>
                <a:srgbClr val="075FA5"/>
              </a:buClr>
              <a:buSzPct val="80000"/>
              <a:buChar char="■"/>
              <a:defRPr sz="2600"/>
            </a:pPr>
            <a:r>
              <a:t>CountVectorizer + LatentDirichletAllocation</a:t>
            </a:r>
          </a:p>
          <a:p>
            <a:pPr>
              <a:lnSpc>
                <a:spcPct val="90000"/>
              </a:lnSpc>
              <a:spcBef>
                <a:spcPts val="1000"/>
              </a:spcBef>
              <a:defRPr sz="2600"/>
            </a:pPr>
          </a:p>
          <a:p>
            <a:pPr marL="282574" indent="-282574">
              <a:lnSpc>
                <a:spcPct val="90000"/>
              </a:lnSpc>
              <a:spcBef>
                <a:spcPts val="1000"/>
              </a:spcBef>
              <a:buClr>
                <a:srgbClr val="075FA5"/>
              </a:buClr>
              <a:buSzPct val="80000"/>
              <a:buChar char="■"/>
              <a:defRPr b="1" sz="2700">
                <a:solidFill>
                  <a:schemeClr val="accent5">
                    <a:satOff val="-3547"/>
                    <a:lumOff val="-10352"/>
                  </a:schemeClr>
                </a:solidFill>
              </a:defRPr>
            </a:pPr>
            <a:r>
              <a:t>TfidfVectorizer + LatentDirichletAllocation - </a:t>
            </a:r>
            <a:r>
              <a:rPr i="1"/>
              <a:t>Best topic interpretation</a:t>
            </a:r>
            <a:endParaRPr i="1"/>
          </a:p>
          <a:p>
            <a:pPr marL="282575" indent="-282575">
              <a:lnSpc>
                <a:spcPct val="90000"/>
              </a:lnSpc>
              <a:spcBef>
                <a:spcPts val="1000"/>
              </a:spcBef>
              <a:buClr>
                <a:srgbClr val="075FA5"/>
              </a:buClr>
              <a:buSzPct val="80000"/>
              <a:buChar char="■"/>
              <a:defRPr sz="2600"/>
            </a:pPr>
          </a:p>
          <a:p>
            <a:pPr marL="282575" indent="-282575">
              <a:lnSpc>
                <a:spcPct val="90000"/>
              </a:lnSpc>
              <a:spcBef>
                <a:spcPts val="1000"/>
              </a:spcBef>
              <a:buClr>
                <a:srgbClr val="075FA5"/>
              </a:buClr>
              <a:buSzPct val="80000"/>
              <a:buChar char="■"/>
              <a:defRPr sz="2600"/>
            </a:pPr>
            <a:r>
              <a:t>CountVectorizer + TruncatedSVD</a:t>
            </a:r>
          </a:p>
          <a:p>
            <a:pPr marL="282575" indent="-282575">
              <a:lnSpc>
                <a:spcPct val="90000"/>
              </a:lnSpc>
              <a:spcBef>
                <a:spcPts val="1000"/>
              </a:spcBef>
              <a:buClr>
                <a:srgbClr val="075FA5"/>
              </a:buClr>
              <a:buSzPct val="80000"/>
              <a:buChar char="■"/>
              <a:defRPr sz="2600"/>
            </a:pPr>
          </a:p>
          <a:p>
            <a:pPr marL="282575" indent="-282575">
              <a:lnSpc>
                <a:spcPct val="90000"/>
              </a:lnSpc>
              <a:spcBef>
                <a:spcPts val="1000"/>
              </a:spcBef>
              <a:buClr>
                <a:srgbClr val="075FA5"/>
              </a:buClr>
              <a:buSzPct val="80000"/>
              <a:buChar char="■"/>
              <a:defRPr sz="2600"/>
            </a:pPr>
            <a:r>
              <a:t>TfidfVectorizer + TruncatedSVD</a:t>
            </a:r>
          </a:p>
          <a:p>
            <a:pPr marL="282575" indent="-282575">
              <a:lnSpc>
                <a:spcPct val="90000"/>
              </a:lnSpc>
              <a:spcBef>
                <a:spcPts val="1000"/>
              </a:spcBef>
              <a:buClr>
                <a:srgbClr val="075FA5"/>
              </a:buClr>
              <a:buSzPct val="80000"/>
              <a:buChar char="■"/>
              <a:defRPr sz="2600"/>
            </a:pPr>
          </a:p>
          <a:p>
            <a:pPr marL="282575" indent="-282575">
              <a:lnSpc>
                <a:spcPct val="90000"/>
              </a:lnSpc>
              <a:spcBef>
                <a:spcPts val="1000"/>
              </a:spcBef>
              <a:buClr>
                <a:srgbClr val="075FA5"/>
              </a:buClr>
              <a:buSzPct val="80000"/>
              <a:buChar char="■"/>
              <a:defRPr sz="2600"/>
            </a:pPr>
            <a:r>
              <a:t>CountVectorizer + NMF</a:t>
            </a:r>
          </a:p>
          <a:p>
            <a:pPr marL="282575" indent="-282575">
              <a:lnSpc>
                <a:spcPct val="90000"/>
              </a:lnSpc>
              <a:spcBef>
                <a:spcPts val="1000"/>
              </a:spcBef>
              <a:buClr>
                <a:srgbClr val="075FA5"/>
              </a:buClr>
              <a:buSzPct val="80000"/>
              <a:buChar char="■"/>
              <a:defRPr sz="2600"/>
            </a:pPr>
          </a:p>
          <a:p>
            <a:pPr marL="282575" indent="-282575">
              <a:lnSpc>
                <a:spcPct val="90000"/>
              </a:lnSpc>
              <a:spcBef>
                <a:spcPts val="1000"/>
              </a:spcBef>
              <a:buClr>
                <a:srgbClr val="075FA5"/>
              </a:buClr>
              <a:buSzPct val="80000"/>
              <a:buChar char="■"/>
              <a:defRPr sz="2600"/>
            </a:pPr>
            <a:r>
              <a:t>TfidfVectorizer + NMF</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xfrm>
            <a:off x="274318" y="228600"/>
            <a:ext cx="11650981" cy="914400"/>
          </a:xfrm>
          <a:prstGeom prst="rect">
            <a:avLst/>
          </a:prstGeom>
        </p:spPr>
        <p:txBody>
          <a:bodyPr/>
          <a:lstStyle/>
          <a:p>
            <a:pPr/>
            <a:r>
              <a:t>Tfidf + LDA - topics (10 topics, 15 keywords)</a:t>
            </a:r>
          </a:p>
        </p:txBody>
      </p:sp>
      <p:sp>
        <p:nvSpPr>
          <p:cNvPr id="331" name="Slide Number Placeholder 1"/>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pic>
        <p:nvPicPr>
          <p:cNvPr id="332" name="topic_doc_count.png" descr="topic_doc_count.png"/>
          <p:cNvPicPr>
            <a:picLocks noChangeAspect="1"/>
          </p:cNvPicPr>
          <p:nvPr/>
        </p:nvPicPr>
        <p:blipFill>
          <a:blip r:embed="rId2">
            <a:extLst/>
          </a:blip>
          <a:stretch>
            <a:fillRect/>
          </a:stretch>
        </p:blipFill>
        <p:spPr>
          <a:xfrm>
            <a:off x="941360" y="1248130"/>
            <a:ext cx="9896962" cy="4954011"/>
          </a:xfrm>
          <a:prstGeom prst="rect">
            <a:avLst/>
          </a:prstGeom>
          <a:ln w="12700">
            <a:miter lim="400000"/>
          </a:ln>
        </p:spPr>
      </p:pic>
      <p:sp>
        <p:nvSpPr>
          <p:cNvPr id="333" name="Rectangle"/>
          <p:cNvSpPr/>
          <p:nvPr/>
        </p:nvSpPr>
        <p:spPr>
          <a:xfrm>
            <a:off x="1874282" y="2821788"/>
            <a:ext cx="5254692" cy="435436"/>
          </a:xfrm>
          <a:prstGeom prst="rect">
            <a:avLst/>
          </a:prstGeom>
          <a:solidFill>
            <a:srgbClr val="FFFFFF">
              <a:alpha val="29550"/>
            </a:srgbClr>
          </a:solidFill>
          <a:ln w="76200">
            <a:solidFill>
              <a:srgbClr val="000000">
                <a:alpha val="29550"/>
              </a:srgbClr>
            </a:solidFill>
            <a:miter lim="400000"/>
          </a:ln>
        </p:spPr>
        <p:txBody>
          <a:bodyPr lIns="45719" rIns="45719"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Tfidf + LDA - keywords in topic9"/>
          <p:cNvSpPr txBox="1"/>
          <p:nvPr>
            <p:ph type="title"/>
          </p:nvPr>
        </p:nvSpPr>
        <p:spPr>
          <a:prstGeom prst="rect">
            <a:avLst/>
          </a:prstGeom>
        </p:spPr>
        <p:txBody>
          <a:bodyPr/>
          <a:lstStyle/>
          <a:p>
            <a:pPr/>
            <a:r>
              <a:t>Tfidf + LDA - keywords in topic9</a:t>
            </a:r>
          </a:p>
        </p:txBody>
      </p:sp>
      <p:pic>
        <p:nvPicPr>
          <p:cNvPr id="337" name="keyword_topic_count.png" descr="keyword_topic_count.png"/>
          <p:cNvPicPr>
            <a:picLocks noChangeAspect="1"/>
          </p:cNvPicPr>
          <p:nvPr/>
        </p:nvPicPr>
        <p:blipFill>
          <a:blip r:embed="rId2">
            <a:extLst/>
          </a:blip>
          <a:stretch>
            <a:fillRect/>
          </a:stretch>
        </p:blipFill>
        <p:spPr>
          <a:xfrm>
            <a:off x="2367350" y="1441725"/>
            <a:ext cx="7457300" cy="4993929"/>
          </a:xfrm>
          <a:prstGeom prst="rect">
            <a:avLst/>
          </a:prstGeom>
          <a:ln w="12700">
            <a:miter lim="400000"/>
          </a:ln>
        </p:spPr>
      </p:pic>
      <p:sp>
        <p:nvSpPr>
          <p:cNvPr id="338" name="Donations - Clothes, Food, Medicine, Water"/>
          <p:cNvSpPr txBox="1"/>
          <p:nvPr/>
        </p:nvSpPr>
        <p:spPr>
          <a:xfrm>
            <a:off x="-80260" y="1239052"/>
            <a:ext cx="5129918"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marL="739775" indent="-282575">
              <a:lnSpc>
                <a:spcPct val="90000"/>
              </a:lnSpc>
              <a:spcBef>
                <a:spcPts val="1000"/>
              </a:spcBef>
              <a:buClr>
                <a:srgbClr val="075FA5"/>
              </a:buClr>
              <a:buSzPct val="45000"/>
              <a:buChar char="★"/>
              <a:defRPr b="1" sz="2000"/>
            </a:pPr>
            <a:r>
              <a:t>Donations - Clothes, Food, Medicine, Water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filtered cluster - topic4 and topic7"/>
          <p:cNvSpPr txBox="1"/>
          <p:nvPr>
            <p:ph type="title"/>
          </p:nvPr>
        </p:nvSpPr>
        <p:spPr>
          <a:prstGeom prst="rect">
            <a:avLst/>
          </a:prstGeom>
        </p:spPr>
        <p:txBody>
          <a:bodyPr/>
          <a:lstStyle/>
          <a:p>
            <a:pPr/>
            <a:r>
              <a:t>filtered cluster - topic4 and topic7</a:t>
            </a:r>
          </a:p>
        </p:txBody>
      </p:sp>
      <p:sp>
        <p:nvSpPr>
          <p:cNvPr id="341" name="Slide Number"/>
          <p:cNvSpPr txBox="1"/>
          <p:nvPr>
            <p:ph type="sldNum" sz="quarter" idx="2"/>
          </p:nvPr>
        </p:nvSpPr>
        <p:spPr>
          <a:xfrm>
            <a:off x="5878972" y="6369021"/>
            <a:ext cx="17364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topic4_topic7_clusters.png" descr="topic4_topic7_clusters.png"/>
          <p:cNvPicPr>
            <a:picLocks noChangeAspect="1"/>
          </p:cNvPicPr>
          <p:nvPr/>
        </p:nvPicPr>
        <p:blipFill>
          <a:blip r:embed="rId2">
            <a:extLst/>
          </a:blip>
          <a:stretch>
            <a:fillRect/>
          </a:stretch>
        </p:blipFill>
        <p:spPr>
          <a:xfrm>
            <a:off x="3386739" y="1224988"/>
            <a:ext cx="5227614" cy="507633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19_D&amp;M_VISION_PPT_Template">
  <a:themeElements>
    <a:clrScheme name="2019_D&amp;M_VISION_PPT_Template">
      <a:dk1>
        <a:srgbClr val="000000"/>
      </a:dk1>
      <a:lt1>
        <a:srgbClr val="FFFFFF"/>
      </a:lt1>
      <a:dk2>
        <a:srgbClr val="A7A7A7"/>
      </a:dk2>
      <a:lt2>
        <a:srgbClr val="535353"/>
      </a:lt2>
      <a:accent1>
        <a:srgbClr val="004783"/>
      </a:accent1>
      <a:accent2>
        <a:srgbClr val="92D050"/>
      </a:accent2>
      <a:accent3>
        <a:srgbClr val="F17534"/>
      </a:accent3>
      <a:accent4>
        <a:srgbClr val="019FC3"/>
      </a:accent4>
      <a:accent5>
        <a:srgbClr val="4472C4"/>
      </a:accent5>
      <a:accent6>
        <a:srgbClr val="008C7E"/>
      </a:accent6>
      <a:hlink>
        <a:srgbClr val="0000FF"/>
      </a:hlink>
      <a:folHlink>
        <a:srgbClr val="FF00FF"/>
      </a:folHlink>
    </a:clrScheme>
    <a:fontScheme name="2019_D&amp;M_VISION_PPT_Template">
      <a:majorFont>
        <a:latin typeface="Helvetica"/>
        <a:ea typeface="Helvetica"/>
        <a:cs typeface="Helvetica"/>
      </a:majorFont>
      <a:minorFont>
        <a:latin typeface="Calibri"/>
        <a:ea typeface="Calibri"/>
        <a:cs typeface="Calibri"/>
      </a:minorFont>
    </a:fontScheme>
    <a:fmtScheme name="2019_D&amp;M_VISION_PPT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19_D&amp;M_VISION_PPT_Template">
  <a:themeElements>
    <a:clrScheme name="2019_D&amp;M_VISION_PPT_Template">
      <a:dk1>
        <a:srgbClr val="000000"/>
      </a:dk1>
      <a:lt1>
        <a:srgbClr val="FFFFFF"/>
      </a:lt1>
      <a:dk2>
        <a:srgbClr val="A7A7A7"/>
      </a:dk2>
      <a:lt2>
        <a:srgbClr val="535353"/>
      </a:lt2>
      <a:accent1>
        <a:srgbClr val="004783"/>
      </a:accent1>
      <a:accent2>
        <a:srgbClr val="92D050"/>
      </a:accent2>
      <a:accent3>
        <a:srgbClr val="F17534"/>
      </a:accent3>
      <a:accent4>
        <a:srgbClr val="019FC3"/>
      </a:accent4>
      <a:accent5>
        <a:srgbClr val="4472C4"/>
      </a:accent5>
      <a:accent6>
        <a:srgbClr val="008C7E"/>
      </a:accent6>
      <a:hlink>
        <a:srgbClr val="0000FF"/>
      </a:hlink>
      <a:folHlink>
        <a:srgbClr val="FF00FF"/>
      </a:folHlink>
    </a:clrScheme>
    <a:fontScheme name="2019_D&amp;M_VISION_PPT_Template">
      <a:majorFont>
        <a:latin typeface="Helvetica"/>
        <a:ea typeface="Helvetica"/>
        <a:cs typeface="Helvetica"/>
      </a:majorFont>
      <a:minorFont>
        <a:latin typeface="Calibri"/>
        <a:ea typeface="Calibri"/>
        <a:cs typeface="Calibri"/>
      </a:minorFont>
    </a:fontScheme>
    <a:fmtScheme name="2019_D&amp;M_VISION_PPT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